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1160" r:id="rId3"/>
    <p:sldId id="1165" r:id="rId4"/>
    <p:sldId id="1169" r:id="rId5"/>
    <p:sldId id="402" r:id="rId6"/>
    <p:sldId id="386" r:id="rId7"/>
    <p:sldId id="383" r:id="rId8"/>
    <p:sldId id="355" r:id="rId9"/>
    <p:sldId id="1176" r:id="rId10"/>
    <p:sldId id="354" r:id="rId11"/>
    <p:sldId id="1170" r:id="rId12"/>
    <p:sldId id="391" r:id="rId13"/>
    <p:sldId id="1173" r:id="rId14"/>
    <p:sldId id="274" r:id="rId15"/>
    <p:sldId id="284" r:id="rId16"/>
    <p:sldId id="1172" r:id="rId17"/>
    <p:sldId id="379" r:id="rId18"/>
    <p:sldId id="1177" r:id="rId19"/>
    <p:sldId id="1175" r:id="rId20"/>
    <p:sldId id="281" r:id="rId2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1D"/>
    <a:srgbClr val="990033"/>
    <a:srgbClr val="99D6EA"/>
    <a:srgbClr val="FEC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1EBD0-E607-44DD-9841-B7DDB1F6F13F}" v="8" dt="2024-09-23T07:33:56.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3" autoAdjust="0"/>
  </p:normalViewPr>
  <p:slideViewPr>
    <p:cSldViewPr snapToGrid="0">
      <p:cViewPr varScale="1">
        <p:scale>
          <a:sx n="54" d="100"/>
          <a:sy n="54" d="100"/>
        </p:scale>
        <p:origin x="11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B1CE1E2-5E60-49A8-96E0-206D2EEFB86A}" type="datetimeFigureOut">
              <a:rPr lang="en-AU" smtClean="0"/>
              <a:t>23/09/2024</a:t>
            </a:fld>
            <a:endParaRPr lang="en-AU"/>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51227"/>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26"/>
            <a:ext cx="2945659" cy="49534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377326"/>
            <a:ext cx="2945659" cy="495347"/>
          </a:xfrm>
          <a:prstGeom prst="rect">
            <a:avLst/>
          </a:prstGeom>
        </p:spPr>
        <p:txBody>
          <a:bodyPr vert="horz" lIns="91440" tIns="45720" rIns="91440" bIns="45720" rtlCol="0" anchor="b"/>
          <a:lstStyle>
            <a:lvl1pPr algn="r">
              <a:defRPr sz="1200"/>
            </a:lvl1pPr>
          </a:lstStyle>
          <a:p>
            <a:fld id="{40468A8D-5586-4AD6-89D9-FB0795E0718D}" type="slidenum">
              <a:rPr lang="en-AU" smtClean="0"/>
              <a:t>‹#›</a:t>
            </a:fld>
            <a:endParaRPr lang="en-AU"/>
          </a:p>
        </p:txBody>
      </p:sp>
    </p:spTree>
    <p:extLst>
      <p:ext uri="{BB962C8B-B14F-4D97-AF65-F5344CB8AC3E}">
        <p14:creationId xmlns:p14="http://schemas.microsoft.com/office/powerpoint/2010/main" val="35016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of traditional owners and any Forgotten Australians or care leavers</a:t>
            </a:r>
          </a:p>
          <a:p>
            <a:endParaRPr lang="en-AU" dirty="0"/>
          </a:p>
          <a:p>
            <a:endParaRPr lang="en-AU" dirty="0"/>
          </a:p>
          <a:p>
            <a:r>
              <a:rPr lang="en-AU" dirty="0"/>
              <a:t> </a:t>
            </a:r>
          </a:p>
        </p:txBody>
      </p:sp>
      <p:sp>
        <p:nvSpPr>
          <p:cNvPr id="4" name="Slide Number Placeholder 3"/>
          <p:cNvSpPr>
            <a:spLocks noGrp="1"/>
          </p:cNvSpPr>
          <p:nvPr>
            <p:ph type="sldNum" sz="quarter" idx="5"/>
          </p:nvPr>
        </p:nvSpPr>
        <p:spPr/>
        <p:txBody>
          <a:bodyPr/>
          <a:lstStyle/>
          <a:p>
            <a:fld id="{40468A8D-5586-4AD6-89D9-FB0795E0718D}" type="slidenum">
              <a:rPr lang="en-AU" smtClean="0"/>
              <a:t>1</a:t>
            </a:fld>
            <a:endParaRPr lang="en-AU"/>
          </a:p>
        </p:txBody>
      </p:sp>
    </p:spTree>
    <p:extLst>
      <p:ext uri="{BB962C8B-B14F-4D97-AF65-F5344CB8AC3E}">
        <p14:creationId xmlns:p14="http://schemas.microsoft.com/office/powerpoint/2010/main" val="311938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Childhood trauma has consequences and they have led to barriers to accessing support for this group – which is the reason the Real Care the Second Time Around Project exists.  Those barriers include:  an aged care and health care sector who are largely unaware of the history and experiences of this group;  a deep fear of re-institutionalisation by Forgotten Australians/Care Leavers; a deep and longstanding aversion to authority – particularly Government; and PTSD, anxiety, depression and other chronic and multiple comorbidities – and guilt and shame experienced by many Forgotten Australians that has led to non-disclosure and of course compounds the trauma they feel.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Delay in accessing community based care = acute care required</a:t>
            </a:r>
          </a:p>
          <a:p>
            <a:endParaRPr lang="en-AU" dirty="0"/>
          </a:p>
        </p:txBody>
      </p:sp>
      <p:sp>
        <p:nvSpPr>
          <p:cNvPr id="4" name="Slide Number Placeholder 3"/>
          <p:cNvSpPr>
            <a:spLocks noGrp="1"/>
          </p:cNvSpPr>
          <p:nvPr>
            <p:ph type="sldNum" sz="quarter" idx="5"/>
          </p:nvPr>
        </p:nvSpPr>
        <p:spPr/>
        <p:txBody>
          <a:bodyPr/>
          <a:lstStyle/>
          <a:p>
            <a:fld id="{40468A8D-5586-4AD6-89D9-FB0795E0718D}" type="slidenum">
              <a:rPr lang="en-AU" smtClean="0"/>
              <a:t>10</a:t>
            </a:fld>
            <a:endParaRPr lang="en-AU"/>
          </a:p>
        </p:txBody>
      </p:sp>
    </p:spTree>
    <p:extLst>
      <p:ext uri="{BB962C8B-B14F-4D97-AF65-F5344CB8AC3E}">
        <p14:creationId xmlns:p14="http://schemas.microsoft.com/office/powerpoint/2010/main" val="139038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11</a:t>
            </a:fld>
            <a:endParaRPr lang="en-AU"/>
          </a:p>
        </p:txBody>
      </p:sp>
    </p:spTree>
    <p:extLst>
      <p:ext uri="{BB962C8B-B14F-4D97-AF65-F5344CB8AC3E}">
        <p14:creationId xmlns:p14="http://schemas.microsoft.com/office/powerpoint/2010/main" val="35759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 Care the Second Time Around is a Commonwealth funded project which commenced in 2019.  Helping Hand partnered with Flinders University and Relationships Australia South Australia and had a co-design expert panel of people who identify as Forgotten Australians.</a:t>
            </a:r>
          </a:p>
          <a:p>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12</a:t>
            </a:fld>
            <a:endParaRPr lang="en-AU"/>
          </a:p>
        </p:txBody>
      </p:sp>
    </p:spTree>
    <p:extLst>
      <p:ext uri="{BB962C8B-B14F-4D97-AF65-F5344CB8AC3E}">
        <p14:creationId xmlns:p14="http://schemas.microsoft.com/office/powerpoint/2010/main" val="149305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resources have been developed and are all available free on the Helping Hand website. </a:t>
            </a:r>
          </a:p>
        </p:txBody>
      </p:sp>
      <p:sp>
        <p:nvSpPr>
          <p:cNvPr id="4" name="Slide Number Placeholder 3"/>
          <p:cNvSpPr>
            <a:spLocks noGrp="1"/>
          </p:cNvSpPr>
          <p:nvPr>
            <p:ph type="sldNum" sz="quarter" idx="5"/>
          </p:nvPr>
        </p:nvSpPr>
        <p:spPr/>
        <p:txBody>
          <a:bodyPr/>
          <a:lstStyle/>
          <a:p>
            <a:fld id="{40468A8D-5586-4AD6-89D9-FB0795E0718D}" type="slidenum">
              <a:rPr lang="en-AU" smtClean="0"/>
              <a:t>13</a:t>
            </a:fld>
            <a:endParaRPr lang="en-AU"/>
          </a:p>
        </p:txBody>
      </p:sp>
    </p:spTree>
    <p:extLst>
      <p:ext uri="{BB962C8B-B14F-4D97-AF65-F5344CB8AC3E}">
        <p14:creationId xmlns:p14="http://schemas.microsoft.com/office/powerpoint/2010/main" val="156713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training package can be provided as a SCORM file so it can be lifted into your organisational LMS.</a:t>
            </a:r>
          </a:p>
        </p:txBody>
      </p:sp>
      <p:sp>
        <p:nvSpPr>
          <p:cNvPr id="4" name="Slide Number Placeholder 3"/>
          <p:cNvSpPr>
            <a:spLocks noGrp="1"/>
          </p:cNvSpPr>
          <p:nvPr>
            <p:ph type="sldNum" sz="quarter" idx="5"/>
          </p:nvPr>
        </p:nvSpPr>
        <p:spPr/>
        <p:txBody>
          <a:bodyPr/>
          <a:lstStyle/>
          <a:p>
            <a:fld id="{0A5D9253-043D-47A1-B1BD-6C3967D861BA}" type="slidenum">
              <a:rPr lang="en-AU" smtClean="0"/>
              <a:t>14</a:t>
            </a:fld>
            <a:endParaRPr lang="en-AU"/>
          </a:p>
        </p:txBody>
      </p:sp>
    </p:spTree>
    <p:extLst>
      <p:ext uri="{BB962C8B-B14F-4D97-AF65-F5344CB8AC3E}">
        <p14:creationId xmlns:p14="http://schemas.microsoft.com/office/powerpoint/2010/main" val="285618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website contains some short videos to introduce this topic, with the words of the Forgotten Australians themselves. </a:t>
            </a:r>
            <a:endParaRPr lang="en-AU" i="0"/>
          </a:p>
        </p:txBody>
      </p:sp>
      <p:sp>
        <p:nvSpPr>
          <p:cNvPr id="4" name="Slide Number Placeholder 3"/>
          <p:cNvSpPr>
            <a:spLocks noGrp="1"/>
          </p:cNvSpPr>
          <p:nvPr>
            <p:ph type="sldNum" sz="quarter" idx="5"/>
          </p:nvPr>
        </p:nvSpPr>
        <p:spPr/>
        <p:txBody>
          <a:bodyPr/>
          <a:lstStyle/>
          <a:p>
            <a:fld id="{0A5D9253-043D-47A1-B1BD-6C3967D861BA}" type="slidenum">
              <a:rPr lang="en-AU" smtClean="0"/>
              <a:t>15</a:t>
            </a:fld>
            <a:endParaRPr lang="en-AU"/>
          </a:p>
        </p:txBody>
      </p:sp>
    </p:spTree>
    <p:extLst>
      <p:ext uri="{BB962C8B-B14F-4D97-AF65-F5344CB8AC3E}">
        <p14:creationId xmlns:p14="http://schemas.microsoft.com/office/powerpoint/2010/main" val="253886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16</a:t>
            </a:fld>
            <a:endParaRPr lang="en-AU"/>
          </a:p>
        </p:txBody>
      </p:sp>
    </p:spTree>
    <p:extLst>
      <p:ext uri="{BB962C8B-B14F-4D97-AF65-F5344CB8AC3E}">
        <p14:creationId xmlns:p14="http://schemas.microsoft.com/office/powerpoint/2010/main" val="104114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Developing TRUST is critical for people from complex childhood trauma, so providing a safe environment and staff with trauma informed skills is conducive to creating trust, safety, confidentiality and consistency.  Creating trust, giving people choice and working collaboratively with them is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 need to read through dot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17</a:t>
            </a:fld>
            <a:endParaRPr lang="en-AU"/>
          </a:p>
        </p:txBody>
      </p:sp>
    </p:spTree>
    <p:extLst>
      <p:ext uri="{BB962C8B-B14F-4D97-AF65-F5344CB8AC3E}">
        <p14:creationId xmlns:p14="http://schemas.microsoft.com/office/powerpoint/2010/main" val="206927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things you can do TODAY that will move you towards the provision of trauma informed care for Forgotten Australians and careleavers.</a:t>
            </a:r>
          </a:p>
          <a:p>
            <a:endParaRPr lang="en-US"/>
          </a:p>
          <a:p>
            <a:r>
              <a:rPr lang="en-US"/>
              <a:t>(Pick a few dot points to call out)</a:t>
            </a:r>
          </a:p>
        </p:txBody>
      </p:sp>
      <p:sp>
        <p:nvSpPr>
          <p:cNvPr id="4" name="Slide Number Placeholder 3"/>
          <p:cNvSpPr>
            <a:spLocks noGrp="1"/>
          </p:cNvSpPr>
          <p:nvPr>
            <p:ph type="sldNum" sz="quarter" idx="5"/>
          </p:nvPr>
        </p:nvSpPr>
        <p:spPr/>
        <p:txBody>
          <a:bodyPr/>
          <a:lstStyle/>
          <a:p>
            <a:fld id="{40468A8D-5586-4AD6-89D9-FB0795E0718D}" type="slidenum">
              <a:rPr lang="en-AU" smtClean="0"/>
              <a:t>18</a:t>
            </a:fld>
            <a:endParaRPr lang="en-AU"/>
          </a:p>
        </p:txBody>
      </p:sp>
    </p:spTree>
    <p:extLst>
      <p:ext uri="{BB962C8B-B14F-4D97-AF65-F5344CB8AC3E}">
        <p14:creationId xmlns:p14="http://schemas.microsoft.com/office/powerpoint/2010/main" val="1029440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points for how your organisation can move towards embedding TIC.</a:t>
            </a:r>
          </a:p>
          <a:p>
            <a:endParaRPr lang="en-AU" dirty="0"/>
          </a:p>
        </p:txBody>
      </p:sp>
      <p:sp>
        <p:nvSpPr>
          <p:cNvPr id="4" name="Slide Number Placeholder 3"/>
          <p:cNvSpPr>
            <a:spLocks noGrp="1"/>
          </p:cNvSpPr>
          <p:nvPr>
            <p:ph type="sldNum" sz="quarter" idx="5"/>
          </p:nvPr>
        </p:nvSpPr>
        <p:spPr/>
        <p:txBody>
          <a:bodyPr/>
          <a:lstStyle/>
          <a:p>
            <a:fld id="{40468A8D-5586-4AD6-89D9-FB0795E0718D}" type="slidenum">
              <a:rPr lang="en-AU" smtClean="0"/>
              <a:t>19</a:t>
            </a:fld>
            <a:endParaRPr lang="en-AU"/>
          </a:p>
        </p:txBody>
      </p:sp>
    </p:spTree>
    <p:extLst>
      <p:ext uri="{BB962C8B-B14F-4D97-AF65-F5344CB8AC3E}">
        <p14:creationId xmlns:p14="http://schemas.microsoft.com/office/powerpoint/2010/main" val="81358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purpose of today’s session is to provide information to leaders in the aged care and associated sectors to learn more about: Forgotten Australians and care leavers, the Real Care the Second Time Around Resources, and what trauma aware and healing informed aged care might look like for this special needs group as identified under the </a:t>
            </a:r>
            <a:r>
              <a:rPr lang="en-US" sz="1800" b="0" i="1" dirty="0">
                <a:solidFill>
                  <a:srgbClr val="000000"/>
                </a:solidFill>
                <a:effectLst/>
                <a:latin typeface="Calibri" panose="020F0502020204030204" pitchFamily="34" charset="0"/>
              </a:rPr>
              <a:t>Aged Care Act 1997.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It is important not to speak for people with lived experience.</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2</a:t>
            </a:fld>
            <a:endParaRPr lang="en-AU"/>
          </a:p>
        </p:txBody>
      </p:sp>
    </p:spTree>
    <p:extLst>
      <p:ext uri="{BB962C8B-B14F-4D97-AF65-F5344CB8AC3E}">
        <p14:creationId xmlns:p14="http://schemas.microsoft.com/office/powerpoint/2010/main" val="4233125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 are links to the resources and further information. These are also in the chat box.</a:t>
            </a:r>
          </a:p>
          <a:p>
            <a:r>
              <a:rPr lang="en-AU"/>
              <a:t>Chelsea Lewis at Helping Hand is the project manager for this work and you are very welcome to get in touch with her if you have follow up questions or would like to obtain hard copies of the resources.</a:t>
            </a:r>
          </a:p>
        </p:txBody>
      </p:sp>
      <p:sp>
        <p:nvSpPr>
          <p:cNvPr id="4" name="Slide Number Placeholder 3"/>
          <p:cNvSpPr>
            <a:spLocks noGrp="1"/>
          </p:cNvSpPr>
          <p:nvPr>
            <p:ph type="sldNum" sz="quarter" idx="5"/>
          </p:nvPr>
        </p:nvSpPr>
        <p:spPr/>
        <p:txBody>
          <a:bodyPr/>
          <a:lstStyle/>
          <a:p>
            <a:fld id="{0A5D9253-043D-47A1-B1BD-6C3967D861BA}" type="slidenum">
              <a:rPr lang="en-AU" smtClean="0"/>
              <a:t>20</a:t>
            </a:fld>
            <a:endParaRPr lang="en-AU"/>
          </a:p>
        </p:txBody>
      </p:sp>
    </p:spTree>
    <p:extLst>
      <p:ext uri="{BB962C8B-B14F-4D97-AF65-F5344CB8AC3E}">
        <p14:creationId xmlns:p14="http://schemas.microsoft.com/office/powerpoint/2010/main" val="375425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a sensitivity warning – please be mindful of your own wellbeing as we consider the experiences of Forgotten Australians and care leavers during their childhoods and reach out to your support networks if you feel you need to. Reach out to….</a:t>
            </a:r>
          </a:p>
        </p:txBody>
      </p:sp>
      <p:sp>
        <p:nvSpPr>
          <p:cNvPr id="4" name="Slide Number Placeholder 3"/>
          <p:cNvSpPr>
            <a:spLocks noGrp="1"/>
          </p:cNvSpPr>
          <p:nvPr>
            <p:ph type="sldNum" sz="quarter" idx="5"/>
          </p:nvPr>
        </p:nvSpPr>
        <p:spPr/>
        <p:txBody>
          <a:bodyPr/>
          <a:lstStyle/>
          <a:p>
            <a:fld id="{40468A8D-5586-4AD6-89D9-FB0795E0718D}" type="slidenum">
              <a:rPr lang="en-AU" smtClean="0"/>
              <a:t>3</a:t>
            </a:fld>
            <a:endParaRPr lang="en-AU"/>
          </a:p>
        </p:txBody>
      </p:sp>
    </p:spTree>
    <p:extLst>
      <p:ext uri="{BB962C8B-B14F-4D97-AF65-F5344CB8AC3E}">
        <p14:creationId xmlns:p14="http://schemas.microsoft.com/office/powerpoint/2010/main" val="150762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4</a:t>
            </a:fld>
            <a:endParaRPr lang="en-AU"/>
          </a:p>
        </p:txBody>
      </p:sp>
    </p:spTree>
    <p:extLst>
      <p:ext uri="{BB962C8B-B14F-4D97-AF65-F5344CB8AC3E}">
        <p14:creationId xmlns:p14="http://schemas.microsoft.com/office/powerpoint/2010/main" val="11901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Forgotten Australians?  Over 500,000 children were placed in orphanages and other out of home care in the last century.  Collectively, they are known as Care Leavers. Or Forgotten Australians.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50,000 were stolen generations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10,000 were child migrants brought from the UK and Malta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rest were non-Indigenous Australian children who – for various reasons – could not live with their birth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terms are not universally used however, and we need to be mindful of that. Some people don’t like to think of themselves as being forgotten. Some object to the word ‘care’ as they their childhood experience did not involve any kind of caring. We should always remember to ask whether a person with lived experience whether they have a preferred term – and of course we can’t go too far wrong in calling people by their preferred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5</a:t>
            </a:fld>
            <a:endParaRPr lang="en-AU"/>
          </a:p>
        </p:txBody>
      </p:sp>
    </p:spTree>
    <p:extLst>
      <p:ext uri="{BB962C8B-B14F-4D97-AF65-F5344CB8AC3E}">
        <p14:creationId xmlns:p14="http://schemas.microsoft.com/office/powerpoint/2010/main" val="1157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 are some photos from the orphanages, along with a photo from the National Apology given in 2009 by then Prime Minister Kevin Rudd. </a:t>
            </a:r>
          </a:p>
          <a:p>
            <a:endParaRPr lang="en-US" dirty="0"/>
          </a:p>
          <a:p>
            <a:r>
              <a:rPr lang="en-US" dirty="0"/>
              <a:t>Photos usually showed the children dressed in nice clothes, playing and smiling. But the reality was far from idyllic.</a:t>
            </a:r>
          </a:p>
        </p:txBody>
      </p:sp>
      <p:sp>
        <p:nvSpPr>
          <p:cNvPr id="4" name="Slide Number Placeholder 3"/>
          <p:cNvSpPr>
            <a:spLocks noGrp="1"/>
          </p:cNvSpPr>
          <p:nvPr>
            <p:ph type="sldNum" sz="quarter" idx="5"/>
          </p:nvPr>
        </p:nvSpPr>
        <p:spPr/>
        <p:txBody>
          <a:bodyPr/>
          <a:lstStyle/>
          <a:p>
            <a:fld id="{40468A8D-5586-4AD6-89D9-FB0795E0718D}" type="slidenum">
              <a:rPr lang="en-AU" smtClean="0"/>
              <a:t>6</a:t>
            </a:fld>
            <a:endParaRPr lang="en-AU"/>
          </a:p>
        </p:txBody>
      </p:sp>
    </p:spTree>
    <p:extLst>
      <p:ext uri="{BB962C8B-B14F-4D97-AF65-F5344CB8AC3E}">
        <p14:creationId xmlns:p14="http://schemas.microsoft.com/office/powerpoint/2010/main" val="201043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Children in ‘care’ suffered all forms of abuse;  siblings were often separated and many children lost their identity and culture – this is particularly relevant for our Stolen Generations and Former Child Migrants but also in the practice of calling children by numbers and not their names. For many children who have spent time in institutions, their experiences were characterised by neglect, maltreatment, deprivation and loss of identity, making the transition into adulthood especially challenging.</a:t>
            </a:r>
          </a:p>
          <a:p>
            <a:endParaRPr lang="en-AU"/>
          </a:p>
        </p:txBody>
      </p:sp>
      <p:sp>
        <p:nvSpPr>
          <p:cNvPr id="4" name="Slide Number Placeholder 3"/>
          <p:cNvSpPr>
            <a:spLocks noGrp="1"/>
          </p:cNvSpPr>
          <p:nvPr>
            <p:ph type="sldNum" sz="quarter" idx="5"/>
          </p:nvPr>
        </p:nvSpPr>
        <p:spPr/>
        <p:txBody>
          <a:bodyPr/>
          <a:lstStyle/>
          <a:p>
            <a:fld id="{40468A8D-5586-4AD6-89D9-FB0795E0718D}" type="slidenum">
              <a:rPr lang="en-AU" smtClean="0"/>
              <a:t>7</a:t>
            </a:fld>
            <a:endParaRPr lang="en-AU"/>
          </a:p>
        </p:txBody>
      </p:sp>
    </p:spTree>
    <p:extLst>
      <p:ext uri="{BB962C8B-B14F-4D97-AF65-F5344CB8AC3E}">
        <p14:creationId xmlns:p14="http://schemas.microsoft.com/office/powerpoint/2010/main" val="130996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orphanage life – which demonstrate the lack of privacy that children had but also the foreboding and perceptions they many feel about aged care – in particular – residential aged care.</a:t>
            </a:r>
          </a:p>
          <a:p>
            <a:endParaRPr lang="en-US" dirty="0"/>
          </a:p>
          <a:p>
            <a:r>
              <a:rPr lang="en-US" b="0" dirty="0"/>
              <a:t>“</a:t>
            </a:r>
            <a:r>
              <a:rPr lang="en-AU" b="0" dirty="0"/>
              <a:t>Institutional care” was a term that referred to the system of residential care for children.  Some aged care and other facilities are in the same location as previous orphanages – many names are still the same.   A </a:t>
            </a:r>
            <a:r>
              <a:rPr lang="en-AU" sz="1200" kern="1200" dirty="0">
                <a:solidFill>
                  <a:schemeClr val="tx1"/>
                </a:solidFill>
                <a:effectLst/>
                <a:latin typeface="+mn-lt"/>
                <a:ea typeface="+mn-ea"/>
                <a:cs typeface="+mn-cs"/>
              </a:rPr>
              <a:t>major trigger for Care Leavers is the name of the aged care homes. Some aged care homes have the SAME names as the Orphanages that Care Leavers were once in e.g. St Joseph’s, Roslyn Hall and St Catherine’s, to name a few examples.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These experiences have had a lifelong impact.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Which is why care leavers have been identified as a special needs group under the Aged Care Act and why the words “trauma aware and healing informed” will form part of the new aged care act.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endParaRPr lang="en-AU" sz="1200" b="0" kern="1200" dirty="0">
              <a:solidFill>
                <a:schemeClr val="tx1"/>
              </a:solidFill>
              <a:effectLst/>
              <a:latin typeface="+mn-lt"/>
              <a:ea typeface="+mn-ea"/>
              <a:cs typeface="+mn-cs"/>
            </a:endParaRPr>
          </a:p>
          <a:p>
            <a:endParaRPr lang="en-AU" b="0" dirty="0"/>
          </a:p>
        </p:txBody>
      </p:sp>
      <p:sp>
        <p:nvSpPr>
          <p:cNvPr id="4" name="Slide Number Placeholder 3"/>
          <p:cNvSpPr>
            <a:spLocks noGrp="1"/>
          </p:cNvSpPr>
          <p:nvPr>
            <p:ph type="sldNum" sz="quarter" idx="5"/>
          </p:nvPr>
        </p:nvSpPr>
        <p:spPr/>
        <p:txBody>
          <a:bodyPr/>
          <a:lstStyle/>
          <a:p>
            <a:fld id="{40468A8D-5586-4AD6-89D9-FB0795E0718D}" type="slidenum">
              <a:rPr lang="en-AU" smtClean="0"/>
              <a:t>8</a:t>
            </a:fld>
            <a:endParaRPr lang="en-AU"/>
          </a:p>
        </p:txBody>
      </p:sp>
    </p:spTree>
    <p:extLst>
      <p:ext uri="{BB962C8B-B14F-4D97-AF65-F5344CB8AC3E}">
        <p14:creationId xmlns:p14="http://schemas.microsoft.com/office/powerpoint/2010/main" val="49569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9</a:t>
            </a:fld>
            <a:endParaRPr lang="en-AU" dirty="0"/>
          </a:p>
        </p:txBody>
      </p:sp>
    </p:spTree>
    <p:extLst>
      <p:ext uri="{BB962C8B-B14F-4D97-AF65-F5344CB8AC3E}">
        <p14:creationId xmlns:p14="http://schemas.microsoft.com/office/powerpoint/2010/main" val="378752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AFC3-92C1-4698-A281-B90D62D4D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D69CC21-141E-4390-8800-E555558C5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D61F656-DF06-42A5-BCE8-0E81D8391A06}"/>
              </a:ext>
            </a:extLst>
          </p:cNvPr>
          <p:cNvSpPr>
            <a:spLocks noGrp="1"/>
          </p:cNvSpPr>
          <p:nvPr>
            <p:ph type="dt" sz="half" idx="10"/>
          </p:nvPr>
        </p:nvSpPr>
        <p:spPr/>
        <p:txBody>
          <a:bodyPr/>
          <a:lstStyle/>
          <a:p>
            <a:fld id="{F4F817A3-155A-F549-9003-F784A914BDBD}" type="datetime1">
              <a:rPr lang="en-AU" smtClean="0"/>
              <a:t>23/09/2024</a:t>
            </a:fld>
            <a:endParaRPr lang="en-AU"/>
          </a:p>
        </p:txBody>
      </p:sp>
      <p:sp>
        <p:nvSpPr>
          <p:cNvPr id="5" name="Footer Placeholder 4">
            <a:extLst>
              <a:ext uri="{FF2B5EF4-FFF2-40B4-BE49-F238E27FC236}">
                <a16:creationId xmlns:a16="http://schemas.microsoft.com/office/drawing/2014/main" id="{17170A59-1CE5-492B-96B7-1B9959352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B64790-6E66-4AE8-8D61-164B5CE6790D}"/>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405163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8628-44AD-414E-82D3-41D602DC204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C9BC59-1A0C-45C8-94D5-721BF0BF1B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606681-3C75-4773-81DA-936A375B5054}"/>
              </a:ext>
            </a:extLst>
          </p:cNvPr>
          <p:cNvSpPr>
            <a:spLocks noGrp="1"/>
          </p:cNvSpPr>
          <p:nvPr>
            <p:ph type="dt" sz="half" idx="10"/>
          </p:nvPr>
        </p:nvSpPr>
        <p:spPr/>
        <p:txBody>
          <a:bodyPr/>
          <a:lstStyle/>
          <a:p>
            <a:fld id="{71CF2876-2058-314D-9B78-C8E711005692}" type="datetime1">
              <a:rPr lang="en-AU" smtClean="0"/>
              <a:t>23/09/2024</a:t>
            </a:fld>
            <a:endParaRPr lang="en-AU"/>
          </a:p>
        </p:txBody>
      </p:sp>
      <p:sp>
        <p:nvSpPr>
          <p:cNvPr id="5" name="Footer Placeholder 4">
            <a:extLst>
              <a:ext uri="{FF2B5EF4-FFF2-40B4-BE49-F238E27FC236}">
                <a16:creationId xmlns:a16="http://schemas.microsoft.com/office/drawing/2014/main" id="{41AD026D-8D1C-4206-A500-1659442288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070A68-4522-45D4-B395-6862E47695DD}"/>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17134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353DB-AC68-4F4E-83E6-D5F330DDA6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6F87876-284B-49A6-B64B-A32382C5A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EBF907-276A-47DA-A1E6-A2BED2E1AEFA}"/>
              </a:ext>
            </a:extLst>
          </p:cNvPr>
          <p:cNvSpPr>
            <a:spLocks noGrp="1"/>
          </p:cNvSpPr>
          <p:nvPr>
            <p:ph type="dt" sz="half" idx="10"/>
          </p:nvPr>
        </p:nvSpPr>
        <p:spPr/>
        <p:txBody>
          <a:bodyPr/>
          <a:lstStyle/>
          <a:p>
            <a:fld id="{8A6862ED-C0DD-6748-9406-C086A6AC48A6}" type="datetime1">
              <a:rPr lang="en-AU" smtClean="0"/>
              <a:t>23/09/2024</a:t>
            </a:fld>
            <a:endParaRPr lang="en-AU"/>
          </a:p>
        </p:txBody>
      </p:sp>
      <p:sp>
        <p:nvSpPr>
          <p:cNvPr id="5" name="Footer Placeholder 4">
            <a:extLst>
              <a:ext uri="{FF2B5EF4-FFF2-40B4-BE49-F238E27FC236}">
                <a16:creationId xmlns:a16="http://schemas.microsoft.com/office/drawing/2014/main" id="{1B159108-E326-4F3E-8567-5F2F268C50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B4785D-CB47-421C-BD58-1429401010CE}"/>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60244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32CA-A601-473E-83ED-95CC9BE7FEB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627CD-7067-43B2-BADF-F93E89A4E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00B1DF-2413-44EB-AC29-D626CB02ED1B}"/>
              </a:ext>
            </a:extLst>
          </p:cNvPr>
          <p:cNvSpPr>
            <a:spLocks noGrp="1"/>
          </p:cNvSpPr>
          <p:nvPr>
            <p:ph type="dt" sz="half" idx="10"/>
          </p:nvPr>
        </p:nvSpPr>
        <p:spPr/>
        <p:txBody>
          <a:bodyPr/>
          <a:lstStyle/>
          <a:p>
            <a:fld id="{73FA2B51-6646-3842-9C49-5F80DBA0219F}" type="datetime1">
              <a:rPr lang="en-AU" smtClean="0"/>
              <a:t>23/09/2024</a:t>
            </a:fld>
            <a:endParaRPr lang="en-AU"/>
          </a:p>
        </p:txBody>
      </p:sp>
      <p:sp>
        <p:nvSpPr>
          <p:cNvPr id="5" name="Footer Placeholder 4">
            <a:extLst>
              <a:ext uri="{FF2B5EF4-FFF2-40B4-BE49-F238E27FC236}">
                <a16:creationId xmlns:a16="http://schemas.microsoft.com/office/drawing/2014/main" id="{827B778D-043D-4E0F-A262-4E5097BB8C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4D09F6-2425-4562-AEC1-644610CFD586}"/>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01969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EE0C-AD10-4770-9335-3F7A4148D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F3E7B15-7093-4064-856C-0543D5DCE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CAC20-6E45-44A1-B913-F59C94C3AC4C}"/>
              </a:ext>
            </a:extLst>
          </p:cNvPr>
          <p:cNvSpPr>
            <a:spLocks noGrp="1"/>
          </p:cNvSpPr>
          <p:nvPr>
            <p:ph type="dt" sz="half" idx="10"/>
          </p:nvPr>
        </p:nvSpPr>
        <p:spPr/>
        <p:txBody>
          <a:bodyPr/>
          <a:lstStyle/>
          <a:p>
            <a:fld id="{1272C653-2DBC-6745-946A-1BD841841874}" type="datetime1">
              <a:rPr lang="en-AU" smtClean="0"/>
              <a:t>23/09/2024</a:t>
            </a:fld>
            <a:endParaRPr lang="en-AU"/>
          </a:p>
        </p:txBody>
      </p:sp>
      <p:sp>
        <p:nvSpPr>
          <p:cNvPr id="5" name="Footer Placeholder 4">
            <a:extLst>
              <a:ext uri="{FF2B5EF4-FFF2-40B4-BE49-F238E27FC236}">
                <a16:creationId xmlns:a16="http://schemas.microsoft.com/office/drawing/2014/main" id="{9DF4B3FA-4A4F-48EF-B428-5F85A5F9B0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64F52B-9F12-4EFF-B40B-18DB53B73EDA}"/>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148377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2BB8-DE78-41A8-8D0F-03081A69BC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8228A0-8018-40E1-9CDF-53B776599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F8E5A2-C89F-479F-B9F6-C7853FD17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0E3040C-D1EA-42B6-A854-BDAD58E5E9EF}"/>
              </a:ext>
            </a:extLst>
          </p:cNvPr>
          <p:cNvSpPr>
            <a:spLocks noGrp="1"/>
          </p:cNvSpPr>
          <p:nvPr>
            <p:ph type="dt" sz="half" idx="10"/>
          </p:nvPr>
        </p:nvSpPr>
        <p:spPr/>
        <p:txBody>
          <a:bodyPr/>
          <a:lstStyle/>
          <a:p>
            <a:fld id="{256A3CB6-1975-744B-8F2F-0AAD86948EF2}" type="datetime1">
              <a:rPr lang="en-AU" smtClean="0"/>
              <a:t>23/09/2024</a:t>
            </a:fld>
            <a:endParaRPr lang="en-AU"/>
          </a:p>
        </p:txBody>
      </p:sp>
      <p:sp>
        <p:nvSpPr>
          <p:cNvPr id="6" name="Footer Placeholder 5">
            <a:extLst>
              <a:ext uri="{FF2B5EF4-FFF2-40B4-BE49-F238E27FC236}">
                <a16:creationId xmlns:a16="http://schemas.microsoft.com/office/drawing/2014/main" id="{0965396D-26E5-499B-BF3C-506B543C723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7F52E6-318E-4737-9C68-BF5DF7050F0F}"/>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7396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ED73-5779-4D93-905D-6B66D8BF45E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225612-671E-48B3-BAFE-5662688FF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3A6CC-74AE-4B20-A715-26AAC705BE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FC5500-6A00-4F2E-A96C-1FBE58E18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DA2A4-71D9-4956-B587-65CCF9025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66B23AB-BAC1-45F1-8F6F-8EE1A01A91AF}"/>
              </a:ext>
            </a:extLst>
          </p:cNvPr>
          <p:cNvSpPr>
            <a:spLocks noGrp="1"/>
          </p:cNvSpPr>
          <p:nvPr>
            <p:ph type="dt" sz="half" idx="10"/>
          </p:nvPr>
        </p:nvSpPr>
        <p:spPr/>
        <p:txBody>
          <a:bodyPr/>
          <a:lstStyle/>
          <a:p>
            <a:fld id="{79EDF48B-46C2-B94C-AC33-B580D8F82307}" type="datetime1">
              <a:rPr lang="en-AU" smtClean="0"/>
              <a:t>23/09/2024</a:t>
            </a:fld>
            <a:endParaRPr lang="en-AU"/>
          </a:p>
        </p:txBody>
      </p:sp>
      <p:sp>
        <p:nvSpPr>
          <p:cNvPr id="8" name="Footer Placeholder 7">
            <a:extLst>
              <a:ext uri="{FF2B5EF4-FFF2-40B4-BE49-F238E27FC236}">
                <a16:creationId xmlns:a16="http://schemas.microsoft.com/office/drawing/2014/main" id="{E86E985E-9E68-411B-AA4B-EFE4AC2BD4B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F3C5F78-0222-4B52-A70D-8BF6194FC375}"/>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94673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9E33-57DC-40BE-A477-DBE18FBDC0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E08B61-701D-47DA-AD0D-30941C21DE5C}"/>
              </a:ext>
            </a:extLst>
          </p:cNvPr>
          <p:cNvSpPr>
            <a:spLocks noGrp="1"/>
          </p:cNvSpPr>
          <p:nvPr>
            <p:ph type="dt" sz="half" idx="10"/>
          </p:nvPr>
        </p:nvSpPr>
        <p:spPr/>
        <p:txBody>
          <a:bodyPr/>
          <a:lstStyle/>
          <a:p>
            <a:fld id="{55C581EF-0BB0-674D-9069-FECCA797C765}" type="datetime1">
              <a:rPr lang="en-AU" smtClean="0"/>
              <a:t>23/09/2024</a:t>
            </a:fld>
            <a:endParaRPr lang="en-AU"/>
          </a:p>
        </p:txBody>
      </p:sp>
      <p:sp>
        <p:nvSpPr>
          <p:cNvPr id="4" name="Footer Placeholder 3">
            <a:extLst>
              <a:ext uri="{FF2B5EF4-FFF2-40B4-BE49-F238E27FC236}">
                <a16:creationId xmlns:a16="http://schemas.microsoft.com/office/drawing/2014/main" id="{3E75AFBC-9492-43F9-A742-3D9DE3AAE9F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9AA2221-5D4D-4D4B-9122-D159FCE255A2}"/>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5542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319AC-8BCC-474A-AA62-54D0BFA2994B}"/>
              </a:ext>
            </a:extLst>
          </p:cNvPr>
          <p:cNvSpPr>
            <a:spLocks noGrp="1"/>
          </p:cNvSpPr>
          <p:nvPr>
            <p:ph type="dt" sz="half" idx="10"/>
          </p:nvPr>
        </p:nvSpPr>
        <p:spPr/>
        <p:txBody>
          <a:bodyPr/>
          <a:lstStyle/>
          <a:p>
            <a:fld id="{D4F9747B-5579-3447-B30C-88EA2FA9952E}" type="datetime1">
              <a:rPr lang="en-AU" smtClean="0"/>
              <a:t>23/09/2024</a:t>
            </a:fld>
            <a:endParaRPr lang="en-AU"/>
          </a:p>
        </p:txBody>
      </p:sp>
      <p:sp>
        <p:nvSpPr>
          <p:cNvPr id="3" name="Footer Placeholder 2">
            <a:extLst>
              <a:ext uri="{FF2B5EF4-FFF2-40B4-BE49-F238E27FC236}">
                <a16:creationId xmlns:a16="http://schemas.microsoft.com/office/drawing/2014/main" id="{032CFE2B-E634-4BFC-928D-51223FC2D03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6E5A5F-9D81-412E-9D06-ACC0041EEB81}"/>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991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B7F1-5E6C-4619-8A61-5EAECEC87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2C7456-F363-4722-9D3C-A3698F3A8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54D18E2-0C22-4386-8218-77A17CC9F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10EC0-0293-4A27-8BA4-835BA6F5BFB4}"/>
              </a:ext>
            </a:extLst>
          </p:cNvPr>
          <p:cNvSpPr>
            <a:spLocks noGrp="1"/>
          </p:cNvSpPr>
          <p:nvPr>
            <p:ph type="dt" sz="half" idx="10"/>
          </p:nvPr>
        </p:nvSpPr>
        <p:spPr/>
        <p:txBody>
          <a:bodyPr/>
          <a:lstStyle/>
          <a:p>
            <a:fld id="{2519DD43-5980-924E-9D73-906F02663060}" type="datetime1">
              <a:rPr lang="en-AU" smtClean="0"/>
              <a:t>23/09/2024</a:t>
            </a:fld>
            <a:endParaRPr lang="en-AU"/>
          </a:p>
        </p:txBody>
      </p:sp>
      <p:sp>
        <p:nvSpPr>
          <p:cNvPr id="6" name="Footer Placeholder 5">
            <a:extLst>
              <a:ext uri="{FF2B5EF4-FFF2-40B4-BE49-F238E27FC236}">
                <a16:creationId xmlns:a16="http://schemas.microsoft.com/office/drawing/2014/main" id="{B223CC47-6FC0-4F9F-84F4-4A7698633F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BD9BD7-6555-4B5B-8A5A-B304EA20BFCE}"/>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1087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4056-FA1E-40F8-8FCB-FDC15E001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F67DD35-7576-45B2-86AF-5F84F3CF8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91F363D-93CC-4028-9DEB-1999AD472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FCE3F-6F04-4F43-919D-1EAAE748ED33}"/>
              </a:ext>
            </a:extLst>
          </p:cNvPr>
          <p:cNvSpPr>
            <a:spLocks noGrp="1"/>
          </p:cNvSpPr>
          <p:nvPr>
            <p:ph type="dt" sz="half" idx="10"/>
          </p:nvPr>
        </p:nvSpPr>
        <p:spPr/>
        <p:txBody>
          <a:bodyPr/>
          <a:lstStyle/>
          <a:p>
            <a:fld id="{8FF824A4-8F12-F645-B239-EC791ED66099}" type="datetime1">
              <a:rPr lang="en-AU" smtClean="0"/>
              <a:t>23/09/2024</a:t>
            </a:fld>
            <a:endParaRPr lang="en-AU"/>
          </a:p>
        </p:txBody>
      </p:sp>
      <p:sp>
        <p:nvSpPr>
          <p:cNvPr id="6" name="Footer Placeholder 5">
            <a:extLst>
              <a:ext uri="{FF2B5EF4-FFF2-40B4-BE49-F238E27FC236}">
                <a16:creationId xmlns:a16="http://schemas.microsoft.com/office/drawing/2014/main" id="{3FADD594-1E57-458F-AB73-1B0553C9C8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9D278F-4CC7-4A2A-B1F7-193186F13A89}"/>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18867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7B8A0-EEC1-4B19-9176-3536464F8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58A368-8620-4AF6-A552-00A86DB6C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B70C1B-F84A-40E4-9F4F-D5800EBB1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955A0-DE01-5C40-9688-0B4F2DA323C4}" type="datetime1">
              <a:rPr lang="en-AU" smtClean="0"/>
              <a:t>23/09/2024</a:t>
            </a:fld>
            <a:endParaRPr lang="en-AU"/>
          </a:p>
        </p:txBody>
      </p:sp>
      <p:sp>
        <p:nvSpPr>
          <p:cNvPr id="5" name="Footer Placeholder 4">
            <a:extLst>
              <a:ext uri="{FF2B5EF4-FFF2-40B4-BE49-F238E27FC236}">
                <a16:creationId xmlns:a16="http://schemas.microsoft.com/office/drawing/2014/main" id="{2944F893-CCC5-4599-B511-EBF8D5665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152359A-CDB5-47D5-B584-4DE4C2DEF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30CA-A8AC-48B1-8AA9-672F010DCCE4}" type="slidenum">
              <a:rPr lang="en-AU" smtClean="0"/>
              <a:t>‹#›</a:t>
            </a:fld>
            <a:endParaRPr lang="en-AU"/>
          </a:p>
        </p:txBody>
      </p:sp>
    </p:spTree>
    <p:extLst>
      <p:ext uri="{BB962C8B-B14F-4D97-AF65-F5344CB8AC3E}">
        <p14:creationId xmlns:p14="http://schemas.microsoft.com/office/powerpoint/2010/main" val="332750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helpinghand.org.au/about-us/diversity-inclusion/forgotten-australia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helpinghand.org.au/about-us/diversity-inclusion/forgotten-australians/trauma-traini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unitingcare.org.au/media-release/statement-of-commitment-to-trauma-informed-aged-care-forgotten-australians-and-care-leav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mailto:clewis@helpinghand.org.a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helpinghand.org.au/about-us/diversity-inclusion/forgotten-australians/trauma-training/" TargetMode="External"/><Relationship Id="rId5" Type="http://schemas.openxmlformats.org/officeDocument/2006/relationships/hyperlink" Target="http://www.helpinghand.org.au/about-us/diversity-inclusion/forgotten-australians/" TargetMode="External"/><Relationship Id="rId4" Type="http://schemas.openxmlformats.org/officeDocument/2006/relationships/hyperlink" Target="http://www.helpinghand.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90A9B2-EE39-4705-B196-CD1AFD96D869}"/>
              </a:ext>
            </a:extLst>
          </p:cNvPr>
          <p:cNvSpPr>
            <a:spLocks noGrp="1"/>
          </p:cNvSpPr>
          <p:nvPr>
            <p:ph type="sldNum" sz="quarter" idx="12"/>
          </p:nvPr>
        </p:nvSpPr>
        <p:spPr/>
        <p:txBody>
          <a:bodyPr/>
          <a:lstStyle/>
          <a:p>
            <a:fld id="{649330CA-A8AC-48B1-8AA9-672F010DCCE4}" type="slidenum">
              <a:rPr lang="en-AU" smtClean="0"/>
              <a:t>1</a:t>
            </a:fld>
            <a:endParaRPr lang="en-AU"/>
          </a:p>
        </p:txBody>
      </p:sp>
      <p:pic>
        <p:nvPicPr>
          <p:cNvPr id="8" name="Picture 7" descr="Text&#10;&#10;Description automatically generated">
            <a:extLst>
              <a:ext uri="{FF2B5EF4-FFF2-40B4-BE49-F238E27FC236}">
                <a16:creationId xmlns:a16="http://schemas.microsoft.com/office/drawing/2014/main" id="{271111E5-76D6-49B8-A7F8-A516B2BD6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 y="-3955"/>
            <a:ext cx="12171734" cy="6858000"/>
          </a:xfrm>
          <a:prstGeom prst="rect">
            <a:avLst/>
          </a:prstGeom>
          <a:ln>
            <a:noFill/>
          </a:ln>
          <a:effectLst>
            <a:softEdge rad="112500"/>
          </a:effectLst>
        </p:spPr>
      </p:pic>
      <p:sp>
        <p:nvSpPr>
          <p:cNvPr id="5" name="Title 4">
            <a:extLst>
              <a:ext uri="{FF2B5EF4-FFF2-40B4-BE49-F238E27FC236}">
                <a16:creationId xmlns:a16="http://schemas.microsoft.com/office/drawing/2014/main" id="{71392865-6EA7-CF4E-B497-C169975D3A19}"/>
              </a:ext>
            </a:extLst>
          </p:cNvPr>
          <p:cNvSpPr>
            <a:spLocks noGrp="1"/>
          </p:cNvSpPr>
          <p:nvPr>
            <p:ph type="ctrTitle"/>
          </p:nvPr>
        </p:nvSpPr>
        <p:spPr>
          <a:xfrm>
            <a:off x="918100" y="713949"/>
            <a:ext cx="8699500" cy="2204880"/>
          </a:xfrm>
        </p:spPr>
        <p:txBody>
          <a:bodyPr>
            <a:normAutofit/>
          </a:bodyPr>
          <a:lstStyle/>
          <a:p>
            <a:br>
              <a:rPr lang="en-US" sz="3600">
                <a:latin typeface="Arial" panose="020B0604020202020204" pitchFamily="34" charset="0"/>
                <a:cs typeface="Arial" panose="020B0604020202020204" pitchFamily="34" charset="0"/>
              </a:rPr>
            </a:br>
            <a:r>
              <a:rPr lang="en-AU" sz="3600">
                <a:effectLst/>
                <a:latin typeface="Arial" panose="020B0604020202020204" pitchFamily="34" charset="0"/>
                <a:ea typeface="Calibri" panose="020F0502020204030204" pitchFamily="34" charset="0"/>
              </a:rPr>
              <a:t>How aged care providers can better support Forgotten Australians and Care Leavers</a:t>
            </a:r>
            <a:endParaRPr lang="en-US" sz="3600">
              <a:latin typeface="Arial" panose="020B0604020202020204" pitchFamily="34" charset="0"/>
              <a:cs typeface="Arial" panose="020B0604020202020204" pitchFamily="34" charset="0"/>
            </a:endParaRPr>
          </a:p>
        </p:txBody>
      </p:sp>
      <p:pic>
        <p:nvPicPr>
          <p:cNvPr id="10" name="Picture 9" descr="A person with his hand on his face&#10;&#10;Description automatically generated with low confidence">
            <a:extLst>
              <a:ext uri="{FF2B5EF4-FFF2-40B4-BE49-F238E27FC236}">
                <a16:creationId xmlns:a16="http://schemas.microsoft.com/office/drawing/2014/main" id="{25EC21AE-473A-AF4B-8B40-C77964E3F433}"/>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MosiaicBubbles/>
                    </a14:imgEffect>
                  </a14:imgLayer>
                </a14:imgProps>
              </a:ext>
              <a:ext uri="{28A0092B-C50C-407E-A947-70E740481C1C}">
                <a14:useLocalDpi xmlns:a14="http://schemas.microsoft.com/office/drawing/2010/main" val="0"/>
              </a:ext>
            </a:extLst>
          </a:blip>
          <a:stretch>
            <a:fillRect/>
          </a:stretch>
        </p:blipFill>
        <p:spPr>
          <a:xfrm>
            <a:off x="4376848" y="3194902"/>
            <a:ext cx="2104958" cy="1523588"/>
          </a:xfrm>
          <a:prstGeom prst="rect">
            <a:avLst/>
          </a:prstGeom>
          <a:ln>
            <a:noFill/>
          </a:ln>
          <a:effectLst>
            <a:softEdge rad="112500"/>
          </a:effectLst>
        </p:spPr>
      </p:pic>
    </p:spTree>
    <p:extLst>
      <p:ext uri="{BB962C8B-B14F-4D97-AF65-F5344CB8AC3E}">
        <p14:creationId xmlns:p14="http://schemas.microsoft.com/office/powerpoint/2010/main" val="329294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7B78-CDFB-4E77-83C4-15FCE1EEB7A7}"/>
              </a:ext>
            </a:extLst>
          </p:cNvPr>
          <p:cNvSpPr>
            <a:spLocks noGrp="1"/>
          </p:cNvSpPr>
          <p:nvPr>
            <p:ph type="title"/>
          </p:nvPr>
        </p:nvSpPr>
        <p:spPr>
          <a:xfrm>
            <a:off x="2294703" y="200348"/>
            <a:ext cx="7030332" cy="802689"/>
          </a:xfrm>
        </p:spPr>
        <p:txBody>
          <a:bodyPr>
            <a:normAutofit/>
          </a:bodyPr>
          <a:lstStyle/>
          <a:p>
            <a:pPr algn="ctr"/>
            <a:r>
              <a:rPr lang="en-US" sz="4000" dirty="0">
                <a:solidFill>
                  <a:srgbClr val="EF7D1D"/>
                </a:solidFill>
                <a:latin typeface="Arial" panose="020B0604020202020204" pitchFamily="34" charset="0"/>
                <a:cs typeface="Arial" panose="020B0604020202020204" pitchFamily="34" charset="0"/>
              </a:rPr>
              <a:t>Impact of experiences in care</a:t>
            </a:r>
            <a:endParaRPr lang="en-AU" sz="4000" dirty="0">
              <a:solidFill>
                <a:srgbClr val="EF7D1D"/>
              </a:solidFill>
            </a:endParaRPr>
          </a:p>
        </p:txBody>
      </p:sp>
      <p:sp>
        <p:nvSpPr>
          <p:cNvPr id="3" name="Content Placeholder 2">
            <a:extLst>
              <a:ext uri="{FF2B5EF4-FFF2-40B4-BE49-F238E27FC236}">
                <a16:creationId xmlns:a16="http://schemas.microsoft.com/office/drawing/2014/main" id="{526917E1-3F2B-4FA4-929E-962FB8CAF751}"/>
              </a:ext>
            </a:extLst>
          </p:cNvPr>
          <p:cNvSpPr>
            <a:spLocks noGrp="1"/>
          </p:cNvSpPr>
          <p:nvPr>
            <p:ph idx="1"/>
          </p:nvPr>
        </p:nvSpPr>
        <p:spPr>
          <a:xfrm>
            <a:off x="1236133" y="1006364"/>
            <a:ext cx="10464799" cy="4848599"/>
          </a:xfrm>
        </p:spPr>
        <p:txBody>
          <a:bodyPr>
            <a:normAutofit lnSpcReduction="10000"/>
          </a:bodyPr>
          <a:lstStyle/>
          <a:p>
            <a:pPr marL="0" indent="0">
              <a:buNone/>
            </a:pPr>
            <a:r>
              <a:rPr lang="en-US" dirty="0">
                <a:solidFill>
                  <a:srgbClr val="EF7D1D"/>
                </a:solidFill>
                <a:latin typeface="Arial" panose="020B0604020202020204" pitchFamily="34" charset="0"/>
                <a:cs typeface="Arial" panose="020B0604020202020204" pitchFamily="34" charset="0"/>
              </a:rPr>
              <a:t>Barriers to accessing support</a:t>
            </a:r>
            <a:r>
              <a:rPr lang="en-US" b="1" dirty="0">
                <a:solidFill>
                  <a:srgbClr val="EF7D1D"/>
                </a:solidFill>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Aged Care (and society more broadly) unaware of group / trauma</a:t>
            </a:r>
          </a:p>
          <a:p>
            <a:r>
              <a:rPr lang="en-US" sz="2400" dirty="0">
                <a:latin typeface="Arial" panose="020B0604020202020204" pitchFamily="34" charset="0"/>
                <a:cs typeface="Arial" panose="020B0604020202020204" pitchFamily="34" charset="0"/>
              </a:rPr>
              <a:t>Fear of re-institutionalization </a:t>
            </a:r>
          </a:p>
          <a:p>
            <a:r>
              <a:rPr lang="en-US" sz="2400" dirty="0">
                <a:latin typeface="Arial" panose="020B0604020202020204" pitchFamily="34" charset="0"/>
                <a:cs typeface="Arial" panose="020B0604020202020204" pitchFamily="34" charset="0"/>
              </a:rPr>
              <a:t>Trusting – aversion to ‘authority’</a:t>
            </a:r>
          </a:p>
          <a:p>
            <a:r>
              <a:rPr lang="en-US" sz="2400" dirty="0">
                <a:latin typeface="Arial" panose="020B0604020202020204" pitchFamily="34" charset="0"/>
                <a:cs typeface="Arial" panose="020B0604020202020204" pitchFamily="34" charset="0"/>
              </a:rPr>
              <a:t>Many left ‘care’ illiterate and innumerate </a:t>
            </a:r>
          </a:p>
          <a:p>
            <a:r>
              <a:rPr lang="en-US" sz="2400" dirty="0">
                <a:latin typeface="Arial" panose="020B0604020202020204" pitchFamily="34" charset="0"/>
                <a:cs typeface="Arial" panose="020B0604020202020204" pitchFamily="34" charset="0"/>
              </a:rPr>
              <a:t>Lack of information about services</a:t>
            </a:r>
          </a:p>
          <a:p>
            <a:r>
              <a:rPr lang="en-US" sz="2400" dirty="0">
                <a:latin typeface="Arial" panose="020B0604020202020204" pitchFamily="34" charset="0"/>
                <a:cs typeface="Arial" panose="020B0604020202020204" pitchFamily="34" charset="0"/>
              </a:rPr>
              <a:t>Dealing with conflict / solving problems / </a:t>
            </a:r>
          </a:p>
          <a:p>
            <a:pPr marL="0" indent="0">
              <a:buNone/>
            </a:pPr>
            <a:r>
              <a:rPr lang="en-US" sz="2400" dirty="0">
                <a:latin typeface="Arial" panose="020B0604020202020204" pitchFamily="34" charset="0"/>
                <a:cs typeface="Arial" panose="020B0604020202020204" pitchFamily="34" charset="0"/>
              </a:rPr>
              <a:t>   communicating / making a commitment</a:t>
            </a:r>
          </a:p>
          <a:p>
            <a:r>
              <a:rPr lang="en-US" sz="2400" dirty="0">
                <a:latin typeface="Arial" panose="020B0604020202020204" pitchFamily="34" charset="0"/>
                <a:cs typeface="Arial" panose="020B0604020202020204" pitchFamily="34" charset="0"/>
              </a:rPr>
              <a:t>PTSD (76%*) / anxiety / depression / health </a:t>
            </a:r>
          </a:p>
          <a:p>
            <a:r>
              <a:rPr lang="en-US" sz="2400" dirty="0">
                <a:latin typeface="Arial" panose="020B0604020202020204" pitchFamily="34" charset="0"/>
                <a:cs typeface="Arial" panose="020B0604020202020204" pitchFamily="34" charset="0"/>
              </a:rPr>
              <a:t>Guilt and shame = non-disclosure / stigma</a:t>
            </a:r>
          </a:p>
          <a:p>
            <a:r>
              <a:rPr lang="en-US" sz="2400" dirty="0">
                <a:latin typeface="Arial" panose="020B0604020202020204" pitchFamily="34" charset="0"/>
                <a:cs typeface="Arial" panose="020B0604020202020204" pitchFamily="34" charset="0"/>
              </a:rPr>
              <a:t>Intergenerational trauma including domestic violence</a:t>
            </a:r>
          </a:p>
          <a:p>
            <a:pPr marL="355600" indent="0">
              <a:buNone/>
            </a:pPr>
            <a:endParaRPr lang="en-AU" dirty="0"/>
          </a:p>
        </p:txBody>
      </p:sp>
      <p:sp>
        <p:nvSpPr>
          <p:cNvPr id="6" name="Rectangle 2">
            <a:extLst>
              <a:ext uri="{FF2B5EF4-FFF2-40B4-BE49-F238E27FC236}">
                <a16:creationId xmlns:a16="http://schemas.microsoft.com/office/drawing/2014/main" id="{84EDC93D-8576-D747-88CD-B4A8BEAF4F92}"/>
              </a:ext>
            </a:extLst>
          </p:cNvPr>
          <p:cNvSpPr>
            <a:spLocks noChangeArrowheads="1"/>
          </p:cNvSpPr>
          <p:nvPr/>
        </p:nvSpPr>
        <p:spPr bwMode="auto">
          <a:xfrm>
            <a:off x="4919730" y="2009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ED87EF7B-AB82-D84D-8951-CF1D446E3F05}"/>
              </a:ext>
            </a:extLst>
          </p:cNvPr>
          <p:cNvSpPr>
            <a:spLocks noGrp="1"/>
          </p:cNvSpPr>
          <p:nvPr>
            <p:ph type="sldNum" sz="quarter" idx="12"/>
          </p:nvPr>
        </p:nvSpPr>
        <p:spPr/>
        <p:txBody>
          <a:bodyPr/>
          <a:lstStyle/>
          <a:p>
            <a:fld id="{649330CA-A8AC-48B1-8AA9-672F010DCCE4}" type="slidenum">
              <a:rPr lang="en-AU" smtClean="0"/>
              <a:t>10</a:t>
            </a:fld>
            <a:endParaRPr lang="en-AU"/>
          </a:p>
        </p:txBody>
      </p:sp>
      <p:pic>
        <p:nvPicPr>
          <p:cNvPr id="9" name="Picture 8" descr="A close up of a logo&#10;&#10;Description automatically generated">
            <a:extLst>
              <a:ext uri="{FF2B5EF4-FFF2-40B4-BE49-F238E27FC236}">
                <a16:creationId xmlns:a16="http://schemas.microsoft.com/office/drawing/2014/main" id="{2522386A-E04C-B942-918A-2D9EB5F03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50" y="5851711"/>
            <a:ext cx="1545153" cy="924783"/>
          </a:xfrm>
          <a:prstGeom prst="rect">
            <a:avLst/>
          </a:prstGeom>
        </p:spPr>
      </p:pic>
      <p:pic>
        <p:nvPicPr>
          <p:cNvPr id="12" name="Picture 11" descr="A picture containing lamp&#10;&#10;Description automatically generated">
            <a:extLst>
              <a:ext uri="{FF2B5EF4-FFF2-40B4-BE49-F238E27FC236}">
                <a16:creationId xmlns:a16="http://schemas.microsoft.com/office/drawing/2014/main" id="{4BC3F475-0828-DD4D-A8F2-E1E7C943D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10" name="Picture 9" descr="A doctor and a patient&#10;&#10;Description automatically generated with low confidence">
            <a:extLst>
              <a:ext uri="{FF2B5EF4-FFF2-40B4-BE49-F238E27FC236}">
                <a16:creationId xmlns:a16="http://schemas.microsoft.com/office/drawing/2014/main" id="{39F41390-5AFD-444C-AC29-E89245044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065" y="2190092"/>
            <a:ext cx="2982665" cy="2308949"/>
          </a:xfrm>
          <a:prstGeom prst="rect">
            <a:avLst/>
          </a:prstGeom>
          <a:ln w="19050">
            <a:noFill/>
          </a:ln>
        </p:spPr>
      </p:pic>
      <p:sp>
        <p:nvSpPr>
          <p:cNvPr id="11" name="TextBox 10">
            <a:extLst>
              <a:ext uri="{FF2B5EF4-FFF2-40B4-BE49-F238E27FC236}">
                <a16:creationId xmlns:a16="http://schemas.microsoft.com/office/drawing/2014/main" id="{759F75AE-06E2-294E-BF6B-B2826EA25F75}"/>
              </a:ext>
            </a:extLst>
          </p:cNvPr>
          <p:cNvSpPr txBox="1"/>
          <p:nvPr/>
        </p:nvSpPr>
        <p:spPr>
          <a:xfrm>
            <a:off x="4670747" y="6153872"/>
            <a:ext cx="6301203" cy="369332"/>
          </a:xfrm>
          <a:prstGeom prst="rect">
            <a:avLst/>
          </a:prstGeom>
          <a:noFill/>
        </p:spPr>
        <p:txBody>
          <a:bodyPr wrap="square" rtlCol="0">
            <a:spAutoFit/>
          </a:bodyPr>
          <a:lstStyle/>
          <a:p>
            <a:r>
              <a:rPr lang="en-US"/>
              <a:t>*Long Term Outcomes for Forgotten Australians (2017 UNSW) </a:t>
            </a:r>
          </a:p>
        </p:txBody>
      </p:sp>
    </p:spTree>
    <p:extLst>
      <p:ext uri="{BB962C8B-B14F-4D97-AF65-F5344CB8AC3E}">
        <p14:creationId xmlns:p14="http://schemas.microsoft.com/office/powerpoint/2010/main" val="304324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a:solidFill>
                  <a:srgbClr val="EF7D1D"/>
                </a:solidFill>
                <a:latin typeface="Arial" panose="020B0604020202020204" pitchFamily="34" charset="0"/>
                <a:cs typeface="Arial" panose="020B0604020202020204" pitchFamily="34" charset="0"/>
              </a:rPr>
              <a:t>What is the Real Care the Second Time Around project?</a:t>
            </a:r>
            <a:endParaRPr lang="en-US"/>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11</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128615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E80-224A-6647-B25D-517A8BD61BD8}"/>
              </a:ext>
            </a:extLst>
          </p:cNvPr>
          <p:cNvSpPr>
            <a:spLocks noGrp="1"/>
          </p:cNvSpPr>
          <p:nvPr>
            <p:ph type="title"/>
          </p:nvPr>
        </p:nvSpPr>
        <p:spPr>
          <a:xfrm>
            <a:off x="1108656" y="192358"/>
            <a:ext cx="10515600" cy="1101725"/>
          </a:xfrm>
        </p:spPr>
        <p:txBody>
          <a:bodyPr>
            <a:normAutofit fontScale="90000"/>
          </a:bodyPr>
          <a:lstStyle/>
          <a:p>
            <a:r>
              <a:rPr lang="en-US">
                <a:solidFill>
                  <a:srgbClr val="EF7D1D"/>
                </a:solidFill>
                <a:latin typeface="Arial" panose="020B0604020202020204" pitchFamily="34" charset="0"/>
                <a:cs typeface="Arial" panose="020B0604020202020204" pitchFamily="34" charset="0"/>
              </a:rPr>
              <a:t>Real Care the Second Time Around Project</a:t>
            </a:r>
          </a:p>
        </p:txBody>
      </p:sp>
      <p:sp>
        <p:nvSpPr>
          <p:cNvPr id="3" name="Content Placeholder 2">
            <a:extLst>
              <a:ext uri="{FF2B5EF4-FFF2-40B4-BE49-F238E27FC236}">
                <a16:creationId xmlns:a16="http://schemas.microsoft.com/office/drawing/2014/main" id="{F55532E4-D38D-5D47-BE6A-D3150048A452}"/>
              </a:ext>
            </a:extLst>
          </p:cNvPr>
          <p:cNvSpPr>
            <a:spLocks noGrp="1"/>
          </p:cNvSpPr>
          <p:nvPr>
            <p:ph idx="1"/>
          </p:nvPr>
        </p:nvSpPr>
        <p:spPr>
          <a:xfrm>
            <a:off x="838200" y="1286347"/>
            <a:ext cx="10245144" cy="2809875"/>
          </a:xfrm>
        </p:spPr>
        <p:txBody>
          <a:bodyPr>
            <a:normAutofit lnSpcReduction="10000"/>
          </a:bodyPr>
          <a:lstStyle/>
          <a:p>
            <a:pPr marL="577850" indent="-528638"/>
            <a:r>
              <a:rPr lang="en-AU">
                <a:latin typeface="Arial" panose="020B0604020202020204" pitchFamily="34" charset="0"/>
                <a:cs typeface="Arial" panose="020B0604020202020204" pitchFamily="34" charset="0"/>
              </a:rPr>
              <a:t>Commonwealth funded project </a:t>
            </a:r>
          </a:p>
          <a:p>
            <a:pPr marL="577850" indent="-528638"/>
            <a:r>
              <a:rPr lang="en-AU">
                <a:latin typeface="Arial" panose="020B0604020202020204" pitchFamily="34" charset="0"/>
                <a:cs typeface="Arial" panose="020B0604020202020204" pitchFamily="34" charset="0"/>
              </a:rPr>
              <a:t>2019-2021 Pilot / 2022-2024 roll-out outcomes nationally</a:t>
            </a:r>
          </a:p>
          <a:p>
            <a:pPr marL="577850" indent="-528638"/>
            <a:r>
              <a:rPr lang="en-AU">
                <a:latin typeface="Arial" panose="020B0604020202020204" pitchFamily="34" charset="0"/>
                <a:cs typeface="Arial" panose="020B0604020202020204" pitchFamily="34" charset="0"/>
              </a:rPr>
              <a:t>Partners: Flinders University, Relationships Australia South Australia (Elm Place)</a:t>
            </a:r>
          </a:p>
          <a:p>
            <a:pPr marL="577850" indent="-528638"/>
            <a:r>
              <a:rPr lang="en-AU">
                <a:latin typeface="Arial" panose="020B0604020202020204" pitchFamily="34" charset="0"/>
                <a:cs typeface="Arial" panose="020B0604020202020204" pitchFamily="34" charset="0"/>
              </a:rPr>
              <a:t>Advisory Group</a:t>
            </a:r>
          </a:p>
          <a:p>
            <a:pPr marL="577850" indent="-528638"/>
            <a:r>
              <a:rPr lang="en-AU">
                <a:latin typeface="Arial" panose="020B0604020202020204" pitchFamily="34" charset="0"/>
                <a:cs typeface="Arial" panose="020B0604020202020204" pitchFamily="34" charset="0"/>
              </a:rPr>
              <a:t>Co-design Expert Panel of ‘Forgotten Australians’</a:t>
            </a:r>
          </a:p>
          <a:p>
            <a:pPr marL="0" indent="0">
              <a:buNone/>
            </a:pPr>
            <a:endParaRPr lang="en-US"/>
          </a:p>
        </p:txBody>
      </p:sp>
      <p:sp>
        <p:nvSpPr>
          <p:cNvPr id="5" name="Slide Number Placeholder 4">
            <a:extLst>
              <a:ext uri="{FF2B5EF4-FFF2-40B4-BE49-F238E27FC236}">
                <a16:creationId xmlns:a16="http://schemas.microsoft.com/office/drawing/2014/main" id="{F66246D5-E647-E948-96DD-FBD1A991A3EF}"/>
              </a:ext>
            </a:extLst>
          </p:cNvPr>
          <p:cNvSpPr>
            <a:spLocks noGrp="1"/>
          </p:cNvSpPr>
          <p:nvPr>
            <p:ph type="sldNum" sz="quarter" idx="12"/>
          </p:nvPr>
        </p:nvSpPr>
        <p:spPr/>
        <p:txBody>
          <a:bodyPr/>
          <a:lstStyle/>
          <a:p>
            <a:fld id="{649330CA-A8AC-48B1-8AA9-672F010DCCE4}" type="slidenum">
              <a:rPr lang="en-AU" smtClean="0"/>
              <a:t>12</a:t>
            </a:fld>
            <a:endParaRPr lang="en-AU"/>
          </a:p>
        </p:txBody>
      </p:sp>
      <p:pic>
        <p:nvPicPr>
          <p:cNvPr id="6" name="Picture 5" descr="A group of people posing for a photo&#10;&#10;Description automatically generated">
            <a:extLst>
              <a:ext uri="{FF2B5EF4-FFF2-40B4-BE49-F238E27FC236}">
                <a16:creationId xmlns:a16="http://schemas.microsoft.com/office/drawing/2014/main" id="{1348CF20-86BF-174D-BC51-11E302F70199}"/>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4527"/>
          <a:stretch/>
        </p:blipFill>
        <p:spPr>
          <a:xfrm>
            <a:off x="3905250" y="4055531"/>
            <a:ext cx="5245100" cy="2459737"/>
          </a:xfrm>
          <a:prstGeom prst="rect">
            <a:avLst/>
          </a:prstGeom>
          <a:ln w="19050">
            <a:solidFill>
              <a:srgbClr val="FF0000"/>
            </a:solidFill>
          </a:ln>
        </p:spPr>
      </p:pic>
      <p:pic>
        <p:nvPicPr>
          <p:cNvPr id="8" name="Picture 7" descr="A picture containing lamp&#10;&#10;Description automatically generated">
            <a:extLst>
              <a:ext uri="{FF2B5EF4-FFF2-40B4-BE49-F238E27FC236}">
                <a16:creationId xmlns:a16="http://schemas.microsoft.com/office/drawing/2014/main" id="{657B684F-55B8-1A44-8C20-17BBEE9AD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691" y="4775980"/>
            <a:ext cx="1059972" cy="1762932"/>
          </a:xfrm>
          <a:prstGeom prst="rect">
            <a:avLst/>
          </a:prstGeom>
        </p:spPr>
      </p:pic>
      <p:pic>
        <p:nvPicPr>
          <p:cNvPr id="9" name="Picture 8" descr="A close up of a logo&#10;&#10;Description automatically generated">
            <a:extLst>
              <a:ext uri="{FF2B5EF4-FFF2-40B4-BE49-F238E27FC236}">
                <a16:creationId xmlns:a16="http://schemas.microsoft.com/office/drawing/2014/main" id="{29B4899D-A96D-C443-B5A1-D835F3AD0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72" y="5471779"/>
            <a:ext cx="2023437" cy="1211039"/>
          </a:xfrm>
          <a:prstGeom prst="rect">
            <a:avLst/>
          </a:prstGeom>
        </p:spPr>
      </p:pic>
    </p:spTree>
    <p:extLst>
      <p:ext uri="{BB962C8B-B14F-4D97-AF65-F5344CB8AC3E}">
        <p14:creationId xmlns:p14="http://schemas.microsoft.com/office/powerpoint/2010/main" val="21578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02E-0AFC-AA42-8970-65D1CAE74F1E}"/>
              </a:ext>
            </a:extLst>
          </p:cNvPr>
          <p:cNvSpPr>
            <a:spLocks noGrp="1"/>
          </p:cNvSpPr>
          <p:nvPr>
            <p:ph type="title"/>
          </p:nvPr>
        </p:nvSpPr>
        <p:spPr>
          <a:xfrm>
            <a:off x="3158836" y="224614"/>
            <a:ext cx="4821382" cy="951044"/>
          </a:xfrm>
        </p:spPr>
        <p:txBody>
          <a:bodyPr>
            <a:normAutofit/>
          </a:bodyPr>
          <a:lstStyle/>
          <a:p>
            <a:pPr algn="ctr"/>
            <a:r>
              <a:rPr lang="en-US" sz="4000">
                <a:solidFill>
                  <a:srgbClr val="EF7D1D"/>
                </a:solidFill>
                <a:latin typeface="Arial" panose="020B0604020202020204" pitchFamily="34" charset="0"/>
                <a:cs typeface="Arial" panose="020B0604020202020204" pitchFamily="34" charset="0"/>
              </a:rPr>
              <a:t>RCSTA resources</a:t>
            </a:r>
          </a:p>
        </p:txBody>
      </p:sp>
      <p:sp>
        <p:nvSpPr>
          <p:cNvPr id="3" name="Content Placeholder 2">
            <a:extLst>
              <a:ext uri="{FF2B5EF4-FFF2-40B4-BE49-F238E27FC236}">
                <a16:creationId xmlns:a16="http://schemas.microsoft.com/office/drawing/2014/main" id="{EA680A6E-8E7D-5349-8515-9E1782CB5C75}"/>
              </a:ext>
            </a:extLst>
          </p:cNvPr>
          <p:cNvSpPr>
            <a:spLocks noGrp="1"/>
          </p:cNvSpPr>
          <p:nvPr>
            <p:ph idx="1"/>
          </p:nvPr>
        </p:nvSpPr>
        <p:spPr>
          <a:xfrm>
            <a:off x="616428" y="1109918"/>
            <a:ext cx="10515600" cy="3434765"/>
          </a:xfrm>
        </p:spPr>
        <p:txBody>
          <a:bodyPr>
            <a:normAutofit fontScale="77500" lnSpcReduction="20000"/>
          </a:bodyPr>
          <a:lstStyle/>
          <a:p>
            <a:pPr>
              <a:spcAft>
                <a:spcPts val="600"/>
              </a:spcAft>
            </a:pPr>
            <a:r>
              <a:rPr lang="en-AU" dirty="0">
                <a:solidFill>
                  <a:schemeClr val="tx1">
                    <a:lumMod val="75000"/>
                    <a:lumOff val="25000"/>
                  </a:schemeClr>
                </a:solidFill>
                <a:latin typeface="Arial" panose="020B0604020202020204" pitchFamily="34" charset="0"/>
                <a:cs typeface="Arial" panose="020B0604020202020204" pitchFamily="34" charset="0"/>
              </a:rPr>
              <a:t>Training module – 1.5 hours</a:t>
            </a:r>
          </a:p>
          <a:p>
            <a:pPr>
              <a:spcAft>
                <a:spcPts val="600"/>
              </a:spcAft>
            </a:pPr>
            <a:r>
              <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Debrief guide</a:t>
            </a:r>
          </a:p>
          <a:p>
            <a:pPr>
              <a:spcAft>
                <a:spcPts val="600"/>
              </a:spcAft>
            </a:pPr>
            <a:r>
              <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Short scenario videos</a:t>
            </a:r>
          </a:p>
          <a:p>
            <a:pPr>
              <a:spcAft>
                <a:spcPts val="600"/>
              </a:spcAft>
            </a:pPr>
            <a:r>
              <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Tips for service providers</a:t>
            </a:r>
          </a:p>
          <a:p>
            <a:pPr>
              <a:spcAft>
                <a:spcPts val="600"/>
              </a:spcAft>
            </a:pPr>
            <a:r>
              <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Resources for Forgotten Australians and Care Leavers</a:t>
            </a:r>
          </a:p>
          <a:p>
            <a:pPr>
              <a:spcAft>
                <a:spcPts val="600"/>
              </a:spcAft>
            </a:pPr>
            <a:r>
              <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Additional training module in development – confident conversations</a:t>
            </a:r>
          </a:p>
          <a:p>
            <a:pPr marL="0" indent="0">
              <a:spcAft>
                <a:spcPts val="600"/>
              </a:spcAft>
              <a:buNone/>
            </a:pPr>
            <a:r>
              <a:rPr lang="en-AU" sz="3400" u="sng" dirty="0">
                <a:solidFill>
                  <a:srgbClr val="0563C1"/>
                </a:solidFill>
                <a:effectLst/>
                <a:latin typeface="Arial" panose="020B0604020202020204" pitchFamily="34" charset="0"/>
                <a:ea typeface="Calibri" panose="020F0502020204030204" pitchFamily="34" charset="0"/>
                <a:hlinkClick r:id="rId3"/>
              </a:rPr>
              <a:t>https://www.helpinghand.org.au/about-us/diversity-inclusion/forgotten-australians/</a:t>
            </a:r>
            <a:endParaRPr lang="en-US" sz="3400" dirty="0">
              <a:effectLst/>
              <a:latin typeface="Calibri" panose="020F0502020204030204" pitchFamily="34" charset="0"/>
              <a:ea typeface="Calibri" panose="020F0502020204030204" pitchFamily="34" charset="0"/>
            </a:endParaRPr>
          </a:p>
          <a:p>
            <a:pPr>
              <a:spcAft>
                <a:spcPts val="600"/>
              </a:spcAft>
            </a:pPr>
            <a:endParaRPr lang="en-AU"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en-AU"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endParaRPr lang="en-AU"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B6DE2AD-A9D3-CB41-B8E1-92BF1CF56D4A}"/>
              </a:ext>
            </a:extLst>
          </p:cNvPr>
          <p:cNvSpPr>
            <a:spLocks noGrp="1"/>
          </p:cNvSpPr>
          <p:nvPr>
            <p:ph type="sldNum" sz="quarter" idx="12"/>
          </p:nvPr>
        </p:nvSpPr>
        <p:spPr/>
        <p:txBody>
          <a:bodyPr/>
          <a:lstStyle/>
          <a:p>
            <a:fld id="{649330CA-A8AC-48B1-8AA9-672F010DCCE4}" type="slidenum">
              <a:rPr lang="en-AU" smtClean="0"/>
              <a:t>13</a:t>
            </a:fld>
            <a:endParaRPr lang="en-AU"/>
          </a:p>
        </p:txBody>
      </p:sp>
      <p:pic>
        <p:nvPicPr>
          <p:cNvPr id="5" name="Picture 4" descr="A picture containing lamp&#10;&#10;Description automatically generated">
            <a:extLst>
              <a:ext uri="{FF2B5EF4-FFF2-40B4-BE49-F238E27FC236}">
                <a16:creationId xmlns:a16="http://schemas.microsoft.com/office/drawing/2014/main" id="{A137700C-E913-BC4E-AC56-910E2195D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2028" y="4958543"/>
            <a:ext cx="1059972" cy="1762932"/>
          </a:xfrm>
          <a:prstGeom prst="rect">
            <a:avLst/>
          </a:prstGeom>
        </p:spPr>
      </p:pic>
      <p:pic>
        <p:nvPicPr>
          <p:cNvPr id="6" name="Picture 5" descr="A close up of a logo&#10;&#10;Description automatically generated">
            <a:extLst>
              <a:ext uri="{FF2B5EF4-FFF2-40B4-BE49-F238E27FC236}">
                <a16:creationId xmlns:a16="http://schemas.microsoft.com/office/drawing/2014/main" id="{8761DD44-C25B-4C4E-9B9E-0BD9A3349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06" y="5510436"/>
            <a:ext cx="2023437" cy="1211039"/>
          </a:xfrm>
          <a:prstGeom prst="rect">
            <a:avLst/>
          </a:prstGeom>
        </p:spPr>
      </p:pic>
      <p:pic>
        <p:nvPicPr>
          <p:cNvPr id="9" name="Picture 8">
            <a:extLst>
              <a:ext uri="{FF2B5EF4-FFF2-40B4-BE49-F238E27FC236}">
                <a16:creationId xmlns:a16="http://schemas.microsoft.com/office/drawing/2014/main" id="{C3143889-FDB9-3ECE-3791-47AE23C0EE0C}"/>
              </a:ext>
            </a:extLst>
          </p:cNvPr>
          <p:cNvPicPr>
            <a:picLocks noChangeAspect="1"/>
          </p:cNvPicPr>
          <p:nvPr/>
        </p:nvPicPr>
        <p:blipFill>
          <a:blip r:embed="rId6"/>
          <a:stretch>
            <a:fillRect/>
          </a:stretch>
        </p:blipFill>
        <p:spPr>
          <a:xfrm>
            <a:off x="4073236" y="4599752"/>
            <a:ext cx="6851073" cy="2033634"/>
          </a:xfrm>
          <a:prstGeom prst="rect">
            <a:avLst/>
          </a:prstGeom>
        </p:spPr>
      </p:pic>
    </p:spTree>
    <p:extLst>
      <p:ext uri="{BB962C8B-B14F-4D97-AF65-F5344CB8AC3E}">
        <p14:creationId xmlns:p14="http://schemas.microsoft.com/office/powerpoint/2010/main" val="45411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378C18E-53F1-4911-922F-3002CEBA873F}"/>
              </a:ext>
            </a:extLst>
          </p:cNvPr>
          <p:cNvSpPr txBox="1"/>
          <p:nvPr/>
        </p:nvSpPr>
        <p:spPr>
          <a:xfrm>
            <a:off x="291296" y="5818659"/>
            <a:ext cx="11609407" cy="830997"/>
          </a:xfrm>
          <a:prstGeom prst="rect">
            <a:avLst/>
          </a:prstGeom>
          <a:noFill/>
        </p:spPr>
        <p:txBody>
          <a:bodyPr wrap="square" rtlCol="0">
            <a:spAutoFit/>
          </a:bodyPr>
          <a:lstStyle/>
          <a:p>
            <a:r>
              <a:rPr lang="en-AU" sz="2400">
                <a:latin typeface="Arial" panose="020B0604020202020204" pitchFamily="34" charset="0"/>
                <a:cs typeface="Arial" panose="020B0604020202020204" pitchFamily="34" charset="0"/>
              </a:rPr>
              <a:t>Trauma Training – Helping Hand: </a:t>
            </a:r>
            <a:r>
              <a:rPr lang="en-AU" sz="2400">
                <a:latin typeface="Arial" panose="020B0604020202020204" pitchFamily="34" charset="0"/>
                <a:cs typeface="Arial" panose="020B0604020202020204" pitchFamily="34" charset="0"/>
                <a:hlinkClick r:id="rId3"/>
              </a:rPr>
              <a:t>www.helpinghand.org.au/about-us/diversity-inclusion/forgotten-australians/trauma-training/</a:t>
            </a:r>
            <a:endParaRPr lang="en-AU" sz="2400">
              <a:latin typeface="Arial" panose="020B0604020202020204" pitchFamily="34" charset="0"/>
              <a:cs typeface="Arial" panose="020B0604020202020204" pitchFamily="34" charset="0"/>
            </a:endParaRPr>
          </a:p>
        </p:txBody>
      </p:sp>
      <p:pic>
        <p:nvPicPr>
          <p:cNvPr id="3" name="Picture 2" descr="A picture containing text, person, outdoor, screenshot&#10;&#10;Description automatically generated">
            <a:extLst>
              <a:ext uri="{FF2B5EF4-FFF2-40B4-BE49-F238E27FC236}">
                <a16:creationId xmlns:a16="http://schemas.microsoft.com/office/drawing/2014/main" id="{D4809706-7900-43C7-B890-1573B21C3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212009" cy="5729468"/>
          </a:xfrm>
          <a:prstGeom prst="rect">
            <a:avLst/>
          </a:prstGeom>
        </p:spPr>
      </p:pic>
    </p:spTree>
    <p:extLst>
      <p:ext uri="{BB962C8B-B14F-4D97-AF65-F5344CB8AC3E}">
        <p14:creationId xmlns:p14="http://schemas.microsoft.com/office/powerpoint/2010/main" val="93707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8019A2A-E445-4C04-900A-C94AF8F01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732516"/>
            <a:ext cx="1779491" cy="1065036"/>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4888BD5F-62E9-4F6D-8692-ED0F6D8F2475}"/>
              </a:ext>
            </a:extLst>
          </p:cNvPr>
          <p:cNvPicPr>
            <a:picLocks noChangeAspect="1"/>
          </p:cNvPicPr>
          <p:nvPr/>
        </p:nvPicPr>
        <p:blipFill>
          <a:blip r:embed="rId4"/>
          <a:stretch>
            <a:fillRect/>
          </a:stretch>
        </p:blipFill>
        <p:spPr>
          <a:xfrm>
            <a:off x="1320103" y="222299"/>
            <a:ext cx="9551793" cy="5400000"/>
          </a:xfrm>
          <a:prstGeom prst="rect">
            <a:avLst/>
          </a:prstGeom>
        </p:spPr>
      </p:pic>
      <p:pic>
        <p:nvPicPr>
          <p:cNvPr id="4" name="Picture 3" descr="A picture containing lamp&#10;&#10;Description automatically generated">
            <a:extLst>
              <a:ext uri="{FF2B5EF4-FFF2-40B4-BE49-F238E27FC236}">
                <a16:creationId xmlns:a16="http://schemas.microsoft.com/office/drawing/2014/main" id="{0E6B0392-6BFB-1443-ACAE-3210EF4F3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37081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dirty="0">
                <a:solidFill>
                  <a:srgbClr val="EF7D1D"/>
                </a:solidFill>
                <a:latin typeface="Arial" panose="020B0604020202020204" pitchFamily="34" charset="0"/>
                <a:cs typeface="Arial" panose="020B0604020202020204" pitchFamily="34" charset="0"/>
              </a:rPr>
              <a:t>What does Trauma Aware and Healing Informed Care look like?</a:t>
            </a:r>
            <a:endParaRPr lang="en-US" dirty="0"/>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16</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43812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273-BDE8-064A-9D11-940042AEA428}"/>
              </a:ext>
            </a:extLst>
          </p:cNvPr>
          <p:cNvSpPr>
            <a:spLocks noGrp="1"/>
          </p:cNvSpPr>
          <p:nvPr>
            <p:ph type="title"/>
          </p:nvPr>
        </p:nvSpPr>
        <p:spPr>
          <a:xfrm>
            <a:off x="2544311" y="197068"/>
            <a:ext cx="8121949" cy="912708"/>
          </a:xfrm>
        </p:spPr>
        <p:txBody>
          <a:bodyPr>
            <a:noAutofit/>
          </a:bodyPr>
          <a:lstStyle/>
          <a:p>
            <a:r>
              <a:rPr lang="en-US" sz="4000">
                <a:solidFill>
                  <a:srgbClr val="EF7D1D"/>
                </a:solidFill>
                <a:latin typeface="Arial" panose="020B0604020202020204" pitchFamily="34" charset="0"/>
                <a:cs typeface="Arial" panose="020B0604020202020204" pitchFamily="34" charset="0"/>
              </a:rPr>
              <a:t>Achieving safe and inclusive care</a:t>
            </a:r>
          </a:p>
        </p:txBody>
      </p:sp>
      <p:sp>
        <p:nvSpPr>
          <p:cNvPr id="3" name="Content Placeholder 2">
            <a:extLst>
              <a:ext uri="{FF2B5EF4-FFF2-40B4-BE49-F238E27FC236}">
                <a16:creationId xmlns:a16="http://schemas.microsoft.com/office/drawing/2014/main" id="{36E20289-63C2-F646-B1AC-F4FF84E0D0B1}"/>
              </a:ext>
            </a:extLst>
          </p:cNvPr>
          <p:cNvSpPr>
            <a:spLocks noGrp="1"/>
          </p:cNvSpPr>
          <p:nvPr>
            <p:ph idx="1"/>
          </p:nvPr>
        </p:nvSpPr>
        <p:spPr>
          <a:xfrm>
            <a:off x="1219200" y="1207363"/>
            <a:ext cx="10426700" cy="4941569"/>
          </a:xfrm>
        </p:spPr>
        <p:txBody>
          <a:bodyPr>
            <a:normAutofit lnSpcReduction="10000"/>
          </a:bodyPr>
          <a:lstStyle/>
          <a:p>
            <a:pPr marL="355600" indent="-342900"/>
            <a:r>
              <a:rPr lang="en-AU">
                <a:latin typeface="Arial" panose="020B0604020202020204" pitchFamily="34" charset="0"/>
                <a:cs typeface="Arial" panose="020B0604020202020204" pitchFamily="34" charset="0"/>
              </a:rPr>
              <a:t>Establish trust and safety</a:t>
            </a:r>
          </a:p>
          <a:p>
            <a:pPr marL="355600" indent="-342900"/>
            <a:r>
              <a:rPr lang="en-AU">
                <a:latin typeface="Arial" panose="020B0604020202020204" pitchFamily="34" charset="0"/>
                <a:cs typeface="Arial" panose="020B0604020202020204" pitchFamily="34" charset="0"/>
              </a:rPr>
              <a:t>Providing peer support</a:t>
            </a:r>
          </a:p>
          <a:p>
            <a:pPr marL="355600" indent="-342900"/>
            <a:r>
              <a:rPr lang="en-AU">
                <a:latin typeface="Arial" panose="020B0604020202020204" pitchFamily="34" charset="0"/>
                <a:cs typeface="Arial" panose="020B0604020202020204" pitchFamily="34" charset="0"/>
              </a:rPr>
              <a:t>Sharing power - collaboration</a:t>
            </a:r>
          </a:p>
          <a:p>
            <a:pPr marL="355600" indent="-342900"/>
            <a:r>
              <a:rPr lang="en-AU">
                <a:latin typeface="Arial" panose="020B0604020202020204" pitchFamily="34" charset="0"/>
                <a:cs typeface="Arial" panose="020B0604020202020204" pitchFamily="34" charset="0"/>
              </a:rPr>
              <a:t>Respecting personal space</a:t>
            </a:r>
          </a:p>
          <a:p>
            <a:pPr marL="355600" indent="-342900"/>
            <a:r>
              <a:rPr lang="en-AU">
                <a:latin typeface="Arial" panose="020B0604020202020204" pitchFamily="34" charset="0"/>
                <a:cs typeface="Arial" panose="020B0604020202020204" pitchFamily="34" charset="0"/>
              </a:rPr>
              <a:t>Choice and voice </a:t>
            </a:r>
          </a:p>
          <a:p>
            <a:pPr marL="355600" indent="-342900"/>
            <a:r>
              <a:rPr lang="en-AU">
                <a:latin typeface="Arial" panose="020B0604020202020204" pitchFamily="34" charset="0"/>
                <a:cs typeface="Arial" panose="020B0604020202020204" pitchFamily="34" charset="0"/>
              </a:rPr>
              <a:t>Flexible service delivery</a:t>
            </a:r>
          </a:p>
          <a:p>
            <a:pPr marL="355600" indent="-342900"/>
            <a:r>
              <a:rPr lang="en-AU">
                <a:latin typeface="Arial" panose="020B0604020202020204" pitchFamily="34" charset="0"/>
                <a:cs typeface="Arial" panose="020B0604020202020204" pitchFamily="34" charset="0"/>
              </a:rPr>
              <a:t>Respecting diversity </a:t>
            </a:r>
          </a:p>
          <a:p>
            <a:pPr marL="355600" indent="-342900"/>
            <a:r>
              <a:rPr lang="en-AU">
                <a:latin typeface="Arial" panose="020B0604020202020204" pitchFamily="34" charset="0"/>
                <a:cs typeface="Arial" panose="020B0604020202020204" pitchFamily="34" charset="0"/>
              </a:rPr>
              <a:t>Understand impact of trauma</a:t>
            </a:r>
          </a:p>
          <a:p>
            <a:pPr marL="355600" indent="-342900"/>
            <a:r>
              <a:rPr lang="en-AU">
                <a:latin typeface="Arial" panose="020B0604020202020204" pitchFamily="34" charset="0"/>
                <a:cs typeface="Arial" panose="020B0604020202020204" pitchFamily="34" charset="0"/>
              </a:rPr>
              <a:t>Understand history and experiences</a:t>
            </a:r>
          </a:p>
          <a:p>
            <a:pPr marL="355600" indent="-342900"/>
            <a:r>
              <a:rPr lang="en-AU">
                <a:latin typeface="Arial" panose="020B0604020202020204" pitchFamily="34" charset="0"/>
                <a:cs typeface="Arial" panose="020B0604020202020204" pitchFamily="34" charset="0"/>
              </a:rPr>
              <a:t>Identify Forgotten Australians at intake / assessment</a:t>
            </a:r>
          </a:p>
          <a:p>
            <a:endParaRPr lang="en-US" sz="2600"/>
          </a:p>
        </p:txBody>
      </p:sp>
      <p:sp>
        <p:nvSpPr>
          <p:cNvPr id="4" name="Slide Number Placeholder 3">
            <a:extLst>
              <a:ext uri="{FF2B5EF4-FFF2-40B4-BE49-F238E27FC236}">
                <a16:creationId xmlns:a16="http://schemas.microsoft.com/office/drawing/2014/main" id="{58DF082B-8310-D843-9B9F-E9D14722CBE3}"/>
              </a:ext>
            </a:extLst>
          </p:cNvPr>
          <p:cNvSpPr>
            <a:spLocks noGrp="1"/>
          </p:cNvSpPr>
          <p:nvPr>
            <p:ph type="sldNum" sz="quarter" idx="12"/>
          </p:nvPr>
        </p:nvSpPr>
        <p:spPr/>
        <p:txBody>
          <a:bodyPr/>
          <a:lstStyle/>
          <a:p>
            <a:fld id="{649330CA-A8AC-48B1-8AA9-672F010DCCE4}" type="slidenum">
              <a:rPr lang="en-AU" smtClean="0"/>
              <a:t>17</a:t>
            </a:fld>
            <a:endParaRPr lang="en-AU"/>
          </a:p>
        </p:txBody>
      </p:sp>
      <p:pic>
        <p:nvPicPr>
          <p:cNvPr id="7" name="Picture 6" descr="A picture containing lamp&#10;&#10;Description automatically generated">
            <a:extLst>
              <a:ext uri="{FF2B5EF4-FFF2-40B4-BE49-F238E27FC236}">
                <a16:creationId xmlns:a16="http://schemas.microsoft.com/office/drawing/2014/main" id="{78515610-F2C8-D642-9B8E-8BF310730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8" name="Picture 7" descr="A close up of a logo&#10;&#10;Description automatically generated">
            <a:extLst>
              <a:ext uri="{FF2B5EF4-FFF2-40B4-BE49-F238E27FC236}">
                <a16:creationId xmlns:a16="http://schemas.microsoft.com/office/drawing/2014/main" id="{B33CBF72-906F-A643-A51F-16B5D8665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54491"/>
            <a:ext cx="1532709" cy="917335"/>
          </a:xfrm>
          <a:prstGeom prst="rect">
            <a:avLst/>
          </a:prstGeom>
        </p:spPr>
      </p:pic>
      <p:pic>
        <p:nvPicPr>
          <p:cNvPr id="10" name="Picture 9" descr="A person wearing glasses&#10;&#10;Description automatically generated with low confidence">
            <a:extLst>
              <a:ext uri="{FF2B5EF4-FFF2-40B4-BE49-F238E27FC236}">
                <a16:creationId xmlns:a16="http://schemas.microsoft.com/office/drawing/2014/main" id="{A1FFA791-D98F-284A-9F4E-875424DF884F}"/>
              </a:ext>
            </a:extLst>
          </p:cNvPr>
          <p:cNvPicPr>
            <a:picLocks noChangeAspect="1"/>
          </p:cNvPicPr>
          <p:nvPr/>
        </p:nvPicPr>
        <p:blipFill rotWithShape="1">
          <a:blip r:embed="rId5">
            <a:extLst>
              <a:ext uri="{28A0092B-C50C-407E-A947-70E740481C1C}">
                <a14:useLocalDpi xmlns:a14="http://schemas.microsoft.com/office/drawing/2010/main" val="0"/>
              </a:ext>
            </a:extLst>
          </a:blip>
          <a:srcRect l="1645" r="2" b="2"/>
          <a:stretch/>
        </p:blipFill>
        <p:spPr>
          <a:xfrm>
            <a:off x="8429410" y="1821181"/>
            <a:ext cx="2543390" cy="2679717"/>
          </a:xfrm>
          <a:prstGeom prst="rect">
            <a:avLst/>
          </a:prstGeom>
        </p:spPr>
      </p:pic>
    </p:spTree>
    <p:extLst>
      <p:ext uri="{BB962C8B-B14F-4D97-AF65-F5344CB8AC3E}">
        <p14:creationId xmlns:p14="http://schemas.microsoft.com/office/powerpoint/2010/main" val="67670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273-BDE8-064A-9D11-940042AEA428}"/>
              </a:ext>
            </a:extLst>
          </p:cNvPr>
          <p:cNvSpPr>
            <a:spLocks noGrp="1"/>
          </p:cNvSpPr>
          <p:nvPr>
            <p:ph type="title"/>
          </p:nvPr>
        </p:nvSpPr>
        <p:spPr>
          <a:xfrm>
            <a:off x="2544311" y="197068"/>
            <a:ext cx="8121949" cy="912708"/>
          </a:xfrm>
        </p:spPr>
        <p:txBody>
          <a:bodyPr>
            <a:noAutofit/>
          </a:bodyPr>
          <a:lstStyle/>
          <a:p>
            <a:r>
              <a:rPr lang="en-US" sz="4000">
                <a:solidFill>
                  <a:srgbClr val="EF7D1D"/>
                </a:solidFill>
                <a:latin typeface="Arial" panose="020B0604020202020204" pitchFamily="34" charset="0"/>
                <a:cs typeface="Arial" panose="020B0604020202020204" pitchFamily="34" charset="0"/>
              </a:rPr>
              <a:t>Practical tips</a:t>
            </a:r>
          </a:p>
        </p:txBody>
      </p:sp>
      <p:sp>
        <p:nvSpPr>
          <p:cNvPr id="3" name="Content Placeholder 2">
            <a:extLst>
              <a:ext uri="{FF2B5EF4-FFF2-40B4-BE49-F238E27FC236}">
                <a16:creationId xmlns:a16="http://schemas.microsoft.com/office/drawing/2014/main" id="{36E20289-63C2-F646-B1AC-F4FF84E0D0B1}"/>
              </a:ext>
            </a:extLst>
          </p:cNvPr>
          <p:cNvSpPr>
            <a:spLocks noGrp="1"/>
          </p:cNvSpPr>
          <p:nvPr>
            <p:ph idx="1"/>
          </p:nvPr>
        </p:nvSpPr>
        <p:spPr>
          <a:xfrm>
            <a:off x="429491" y="958215"/>
            <a:ext cx="10426700" cy="5054658"/>
          </a:xfrm>
        </p:spPr>
        <p:txBody>
          <a:bodyPr>
            <a:normAutofit fontScale="92500" lnSpcReduction="20000"/>
          </a:bodyPr>
          <a:lstStyle/>
          <a:p>
            <a:pPr marL="355600" indent="-342900"/>
            <a:r>
              <a:rPr lang="en-AU">
                <a:latin typeface="Arial" panose="020B0604020202020204" pitchFamily="34" charset="0"/>
                <a:cs typeface="Arial" panose="020B0604020202020204" pitchFamily="34" charset="0"/>
              </a:rPr>
              <a:t>Use people’s names – not ‘love’ or ‘dear’</a:t>
            </a:r>
          </a:p>
          <a:p>
            <a:pPr marL="355600" indent="-342900"/>
            <a:r>
              <a:rPr lang="en-AU">
                <a:latin typeface="Arial" panose="020B0604020202020204" pitchFamily="34" charset="0"/>
                <a:cs typeface="Arial" panose="020B0604020202020204" pitchFamily="34" charset="0"/>
              </a:rPr>
              <a:t>Provide consistent care team as much as possible</a:t>
            </a:r>
          </a:p>
          <a:p>
            <a:pPr marL="355600" indent="-342900"/>
            <a:r>
              <a:rPr lang="en-AU">
                <a:latin typeface="Arial" panose="020B0604020202020204" pitchFamily="34" charset="0"/>
                <a:cs typeface="Arial" panose="020B0604020202020204" pitchFamily="34" charset="0"/>
              </a:rPr>
              <a:t>Keep clients/residents advised if something needs to changes in their care</a:t>
            </a:r>
          </a:p>
          <a:p>
            <a:pPr marL="355600" indent="-342900"/>
            <a:r>
              <a:rPr lang="en-AU">
                <a:latin typeface="Arial" panose="020B0604020202020204" pitchFamily="34" charset="0"/>
                <a:cs typeface="Arial" panose="020B0604020202020204" pitchFamily="34" charset="0"/>
              </a:rPr>
              <a:t>Provide options for what and where to eat</a:t>
            </a:r>
          </a:p>
          <a:p>
            <a:pPr marL="355600" indent="-342900"/>
            <a:r>
              <a:rPr lang="en-AU">
                <a:latin typeface="Arial" panose="020B0604020202020204" pitchFamily="34" charset="0"/>
                <a:cs typeface="Arial" panose="020B0604020202020204" pitchFamily="34" charset="0"/>
              </a:rPr>
              <a:t>Ask for gender preferences in the provision of care, especially personal care</a:t>
            </a:r>
          </a:p>
          <a:p>
            <a:pPr marL="355600" indent="-342900"/>
            <a:r>
              <a:rPr lang="en-AU">
                <a:latin typeface="Arial" panose="020B0604020202020204" pitchFamily="34" charset="0"/>
                <a:cs typeface="Arial" panose="020B0604020202020204" pitchFamily="34" charset="0"/>
              </a:rPr>
              <a:t>Recognise aggressive behaviour as possibly being linked to trauma</a:t>
            </a:r>
          </a:p>
          <a:p>
            <a:pPr marL="355600" indent="-342900"/>
            <a:r>
              <a:rPr lang="en-AU">
                <a:latin typeface="Arial" panose="020B0604020202020204" pitchFamily="34" charset="0"/>
                <a:cs typeface="Arial" panose="020B0604020202020204" pitchFamily="34" charset="0"/>
              </a:rPr>
              <a:t>Don’t move people’s possessions around unnecessarily</a:t>
            </a:r>
          </a:p>
          <a:p>
            <a:pPr marL="355600" indent="-342900"/>
            <a:r>
              <a:rPr lang="en-AU">
                <a:latin typeface="Arial" panose="020B0604020202020204" pitchFamily="34" charset="0"/>
                <a:cs typeface="Arial" panose="020B0604020202020204" pitchFamily="34" charset="0"/>
              </a:rPr>
              <a:t>Respect privacy and preferences – doors open/closed, knocking</a:t>
            </a:r>
          </a:p>
          <a:p>
            <a:pPr marL="355600" indent="-342900"/>
            <a:r>
              <a:rPr lang="en-AU">
                <a:latin typeface="Arial" panose="020B0604020202020204" pitchFamily="34" charset="0"/>
                <a:cs typeface="Arial" panose="020B0604020202020204" pitchFamily="34" charset="0"/>
              </a:rPr>
              <a:t>Give choice as much as possible – eg shower times, meal times</a:t>
            </a:r>
          </a:p>
          <a:p>
            <a:pPr marL="355600" indent="-342900"/>
            <a:r>
              <a:rPr lang="en-AU">
                <a:latin typeface="Arial" panose="020B0604020202020204" pitchFamily="34" charset="0"/>
                <a:cs typeface="Arial" panose="020B0604020202020204" pitchFamily="34" charset="0"/>
              </a:rPr>
              <a:t>Provide alternatives to participation in group activities including, for example, Christmas or Mothers’ Day which can be triggering</a:t>
            </a:r>
          </a:p>
          <a:p>
            <a:pPr marL="355600" indent="-342900"/>
            <a:endParaRPr lang="en-AU">
              <a:latin typeface="Arial" panose="020B0604020202020204" pitchFamily="34" charset="0"/>
              <a:cs typeface="Arial" panose="020B0604020202020204" pitchFamily="34" charset="0"/>
            </a:endParaRPr>
          </a:p>
          <a:p>
            <a:pPr marL="355600" indent="-342900"/>
            <a:endParaRPr lang="en-AU">
              <a:latin typeface="Arial" panose="020B0604020202020204" pitchFamily="34" charset="0"/>
              <a:cs typeface="Arial" panose="020B0604020202020204" pitchFamily="34" charset="0"/>
            </a:endParaRPr>
          </a:p>
          <a:p>
            <a:pPr marL="355600" indent="-342900"/>
            <a:endParaRPr lang="en-AU">
              <a:solidFill>
                <a:schemeClr val="accent6">
                  <a:lumMod val="75000"/>
                </a:schemeClr>
              </a:solidFill>
              <a:latin typeface="Arial" panose="020B0604020202020204" pitchFamily="34" charset="0"/>
              <a:cs typeface="Arial" panose="020B0604020202020204" pitchFamily="34" charset="0"/>
            </a:endParaRPr>
          </a:p>
          <a:p>
            <a:endParaRPr lang="en-US" sz="2600"/>
          </a:p>
        </p:txBody>
      </p:sp>
      <p:sp>
        <p:nvSpPr>
          <p:cNvPr id="4" name="Slide Number Placeholder 3">
            <a:extLst>
              <a:ext uri="{FF2B5EF4-FFF2-40B4-BE49-F238E27FC236}">
                <a16:creationId xmlns:a16="http://schemas.microsoft.com/office/drawing/2014/main" id="{58DF082B-8310-D843-9B9F-E9D14722CBE3}"/>
              </a:ext>
            </a:extLst>
          </p:cNvPr>
          <p:cNvSpPr>
            <a:spLocks noGrp="1"/>
          </p:cNvSpPr>
          <p:nvPr>
            <p:ph type="sldNum" sz="quarter" idx="12"/>
          </p:nvPr>
        </p:nvSpPr>
        <p:spPr/>
        <p:txBody>
          <a:bodyPr/>
          <a:lstStyle/>
          <a:p>
            <a:fld id="{649330CA-A8AC-48B1-8AA9-672F010DCCE4}" type="slidenum">
              <a:rPr lang="en-AU" smtClean="0"/>
              <a:t>18</a:t>
            </a:fld>
            <a:endParaRPr lang="en-AU"/>
          </a:p>
        </p:txBody>
      </p:sp>
      <p:pic>
        <p:nvPicPr>
          <p:cNvPr id="7" name="Picture 6" descr="A picture containing lamp&#10;&#10;Description automatically generated">
            <a:extLst>
              <a:ext uri="{FF2B5EF4-FFF2-40B4-BE49-F238E27FC236}">
                <a16:creationId xmlns:a16="http://schemas.microsoft.com/office/drawing/2014/main" id="{78515610-F2C8-D642-9B8E-8BF310730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8" name="Picture 7" descr="A close up of a logo&#10;&#10;Description automatically generated">
            <a:extLst>
              <a:ext uri="{FF2B5EF4-FFF2-40B4-BE49-F238E27FC236}">
                <a16:creationId xmlns:a16="http://schemas.microsoft.com/office/drawing/2014/main" id="{B33CBF72-906F-A643-A51F-16B5D8665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5" y="5837621"/>
            <a:ext cx="1532709" cy="917335"/>
          </a:xfrm>
          <a:prstGeom prst="rect">
            <a:avLst/>
          </a:prstGeom>
        </p:spPr>
      </p:pic>
      <p:pic>
        <p:nvPicPr>
          <p:cNvPr id="10" name="Picture 9" descr="A person wearing glasses&#10;&#10;Description automatically generated with low confidence">
            <a:extLst>
              <a:ext uri="{FF2B5EF4-FFF2-40B4-BE49-F238E27FC236}">
                <a16:creationId xmlns:a16="http://schemas.microsoft.com/office/drawing/2014/main" id="{A1FFA791-D98F-284A-9F4E-875424DF884F}"/>
              </a:ext>
            </a:extLst>
          </p:cNvPr>
          <p:cNvPicPr>
            <a:picLocks noChangeAspect="1"/>
          </p:cNvPicPr>
          <p:nvPr/>
        </p:nvPicPr>
        <p:blipFill rotWithShape="1">
          <a:blip r:embed="rId5">
            <a:extLst>
              <a:ext uri="{28A0092B-C50C-407E-A947-70E740481C1C}">
                <a14:useLocalDpi xmlns:a14="http://schemas.microsoft.com/office/drawing/2010/main" val="0"/>
              </a:ext>
            </a:extLst>
          </a:blip>
          <a:srcRect l="1645" r="2" b="2"/>
          <a:stretch/>
        </p:blipFill>
        <p:spPr>
          <a:xfrm>
            <a:off x="10363204" y="117150"/>
            <a:ext cx="1699446" cy="1790537"/>
          </a:xfrm>
          <a:prstGeom prst="rect">
            <a:avLst/>
          </a:prstGeom>
        </p:spPr>
      </p:pic>
    </p:spTree>
    <p:extLst>
      <p:ext uri="{BB962C8B-B14F-4D97-AF65-F5344CB8AC3E}">
        <p14:creationId xmlns:p14="http://schemas.microsoft.com/office/powerpoint/2010/main" val="54781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686A-E41B-AD4D-9933-5D612AE169C0}"/>
              </a:ext>
            </a:extLst>
          </p:cNvPr>
          <p:cNvSpPr>
            <a:spLocks noGrp="1"/>
          </p:cNvSpPr>
          <p:nvPr>
            <p:ph type="title"/>
          </p:nvPr>
        </p:nvSpPr>
        <p:spPr>
          <a:xfrm>
            <a:off x="1317503" y="224375"/>
            <a:ext cx="9556994" cy="1073679"/>
          </a:xfrm>
        </p:spPr>
        <p:txBody>
          <a:bodyPr>
            <a:normAutofit fontScale="90000"/>
          </a:bodyPr>
          <a:lstStyle/>
          <a:p>
            <a:pPr algn="ctr"/>
            <a:r>
              <a:rPr lang="en-US" sz="4000" dirty="0">
                <a:solidFill>
                  <a:srgbClr val="EF7D1D"/>
                </a:solidFill>
                <a:latin typeface="Arial" panose="020B0604020202020204" pitchFamily="34" charset="0"/>
                <a:cs typeface="Arial" panose="020B0604020202020204" pitchFamily="34" charset="0"/>
              </a:rPr>
              <a:t>Embedding trauma aware and healing informed care</a:t>
            </a:r>
          </a:p>
        </p:txBody>
      </p:sp>
      <p:sp>
        <p:nvSpPr>
          <p:cNvPr id="4" name="Slide Number Placeholder 3">
            <a:extLst>
              <a:ext uri="{FF2B5EF4-FFF2-40B4-BE49-F238E27FC236}">
                <a16:creationId xmlns:a16="http://schemas.microsoft.com/office/drawing/2014/main" id="{E41E3F90-21F3-9044-911A-5952280113F3}"/>
              </a:ext>
            </a:extLst>
          </p:cNvPr>
          <p:cNvSpPr>
            <a:spLocks noGrp="1"/>
          </p:cNvSpPr>
          <p:nvPr>
            <p:ph type="sldNum" sz="quarter" idx="12"/>
          </p:nvPr>
        </p:nvSpPr>
        <p:spPr/>
        <p:txBody>
          <a:bodyPr/>
          <a:lstStyle/>
          <a:p>
            <a:fld id="{649330CA-A8AC-48B1-8AA9-672F010DCCE4}" type="slidenum">
              <a:rPr lang="en-AU" smtClean="0"/>
              <a:t>19</a:t>
            </a:fld>
            <a:endParaRPr lang="en-AU"/>
          </a:p>
        </p:txBody>
      </p:sp>
      <p:pic>
        <p:nvPicPr>
          <p:cNvPr id="6" name="Picture 5" descr="A close up of a logo&#10;&#10;Description automatically generated">
            <a:extLst>
              <a:ext uri="{FF2B5EF4-FFF2-40B4-BE49-F238E27FC236}">
                <a16:creationId xmlns:a16="http://schemas.microsoft.com/office/drawing/2014/main" id="{7BA54BD8-D8F7-4B4F-BAB2-9EB35B95C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462" y="5678857"/>
            <a:ext cx="1742035" cy="1042618"/>
          </a:xfrm>
          <a:prstGeom prst="rect">
            <a:avLst/>
          </a:prstGeom>
        </p:spPr>
      </p:pic>
      <p:sp>
        <p:nvSpPr>
          <p:cNvPr id="8" name="TextBox 7">
            <a:extLst>
              <a:ext uri="{FF2B5EF4-FFF2-40B4-BE49-F238E27FC236}">
                <a16:creationId xmlns:a16="http://schemas.microsoft.com/office/drawing/2014/main" id="{F3E7F5BC-03C8-1A4E-998F-8EFB46EC4C0A}"/>
              </a:ext>
            </a:extLst>
          </p:cNvPr>
          <p:cNvSpPr txBox="1"/>
          <p:nvPr/>
        </p:nvSpPr>
        <p:spPr>
          <a:xfrm>
            <a:off x="520086" y="751356"/>
            <a:ext cx="11151827" cy="6801862"/>
          </a:xfrm>
          <a:prstGeom prst="rect">
            <a:avLst/>
          </a:prstGeom>
          <a:noFill/>
        </p:spPr>
        <p:txBody>
          <a:bodyPr wrap="square" rtlCol="0">
            <a:spAutoFit/>
          </a:bodyPr>
          <a:lstStyle/>
          <a:p>
            <a:endParaRPr lang="en-US" sz="2800" dirty="0">
              <a:latin typeface="Ariel "/>
              <a:ea typeface="Noto Serif" panose="02020600060500020200" pitchFamily="18" charset="0"/>
              <a:cs typeface="Noto Serif" panose="02020600060500020200" pitchFamily="18" charset="0"/>
            </a:endParaRP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Champion the work in your organisation; </a:t>
            </a:r>
            <a:r>
              <a:rPr lang="en-US" sz="2400" dirty="0" err="1">
                <a:latin typeface="Ariel "/>
                <a:ea typeface="Noto Serif" panose="02020600060500020200" pitchFamily="18" charset="0"/>
                <a:cs typeface="Noto Serif" panose="02020600060500020200" pitchFamily="18" charset="0"/>
              </a:rPr>
              <a:t>formalise</a:t>
            </a:r>
            <a:r>
              <a:rPr lang="en-US" sz="2400" dirty="0">
                <a:latin typeface="Ariel "/>
                <a:ea typeface="Noto Serif" panose="02020600060500020200" pitchFamily="18" charset="0"/>
                <a:cs typeface="Noto Serif" panose="02020600060500020200" pitchFamily="18" charset="0"/>
              </a:rPr>
              <a:t> the appointment of Champions</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Undertake the training yourself and encourage others to do the same</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Run/participate in debriefing sessions following the training</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Engage leadership in discussions of trauma informed care</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Engage teams and workgroups in discussions of trauma informed care</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Commit to embedding trauma informed care in your services</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Support staff who may have strong emotional responses</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Ask the questions, listen to the answers – Intake, lifestyle planning, support</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Make this an active part of your service delivery model</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Connect with local care leaver support services – have information available</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Connect with your local ecosystem on trauma informed care</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Seek specialisation verification!</a:t>
            </a:r>
          </a:p>
          <a:p>
            <a:pPr marL="571500" indent="-571500">
              <a:buFont typeface="Arial" panose="020B0604020202020204" pitchFamily="34" charset="0"/>
              <a:buChar char="•"/>
            </a:pPr>
            <a:r>
              <a:rPr lang="en-US" sz="2400" dirty="0">
                <a:latin typeface="Ariel "/>
                <a:ea typeface="Noto Serif" panose="02020600060500020200" pitchFamily="18" charset="0"/>
                <a:cs typeface="Noto Serif" panose="02020600060500020200" pitchFamily="18" charset="0"/>
              </a:rPr>
              <a:t>Use the toolkit when it is released</a:t>
            </a:r>
          </a:p>
          <a:p>
            <a:r>
              <a:rPr lang="en-AU" sz="2400" u="sng" dirty="0">
                <a:solidFill>
                  <a:srgbClr val="0563C1"/>
                </a:solidFill>
                <a:effectLst/>
                <a:latin typeface="Calibri" panose="020F0502020204030204" pitchFamily="34" charset="0"/>
                <a:ea typeface="Calibri" panose="020F0502020204030204" pitchFamily="34" charset="0"/>
                <a:hlinkClick r:id="rId4"/>
              </a:rPr>
              <a:t>https://unitingcare.org.au/media-release/statement-of-commitment-to-trauma-informed-aged-care-forgotten-australians-and-care-leavers/</a:t>
            </a:r>
            <a:r>
              <a:rPr lang="en-AU" sz="2400" dirty="0">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endParaRPr lang="en-US" sz="2400" dirty="0">
              <a:latin typeface="Ariel "/>
              <a:ea typeface="Noto Serif" panose="02020600060500020200" pitchFamily="18" charset="0"/>
              <a:cs typeface="Noto Serif" panose="02020600060500020200" pitchFamily="18" charset="0"/>
            </a:endParaRPr>
          </a:p>
          <a:p>
            <a:pPr marL="571500" indent="-571500">
              <a:buFont typeface="Arial" panose="020B0604020202020204" pitchFamily="34" charset="0"/>
              <a:buChar char="•"/>
            </a:pPr>
            <a:endParaRPr lang="en-AU" sz="2400" dirty="0">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374636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667000" y="222250"/>
            <a:ext cx="6629400" cy="914399"/>
          </a:xfrm>
        </p:spPr>
        <p:txBody>
          <a:bodyPr/>
          <a:lstStyle/>
          <a:p>
            <a:pPr algn="ctr"/>
            <a:r>
              <a:rPr lang="en-US">
                <a:solidFill>
                  <a:srgbClr val="EF7D1D"/>
                </a:solidFill>
                <a:latin typeface="Arial" panose="020B0604020202020204" pitchFamily="34" charset="0"/>
                <a:cs typeface="Arial" panose="020B0604020202020204" pitchFamily="34" charset="0"/>
              </a:rPr>
              <a:t>Overview of session</a:t>
            </a:r>
            <a:endParaRPr lang="en-US"/>
          </a:p>
        </p:txBody>
      </p:sp>
      <p:sp>
        <p:nvSpPr>
          <p:cNvPr id="3" name="Content Placeholder 2">
            <a:extLst>
              <a:ext uri="{FF2B5EF4-FFF2-40B4-BE49-F238E27FC236}">
                <a16:creationId xmlns:a16="http://schemas.microsoft.com/office/drawing/2014/main" id="{0A6CE610-6EA3-CC40-849A-1361FB10C0E2}"/>
              </a:ext>
            </a:extLst>
          </p:cNvPr>
          <p:cNvSpPr>
            <a:spLocks noGrp="1"/>
          </p:cNvSpPr>
          <p:nvPr>
            <p:ph idx="1"/>
          </p:nvPr>
        </p:nvSpPr>
        <p:spPr>
          <a:xfrm>
            <a:off x="526474" y="1244599"/>
            <a:ext cx="11408504" cy="5391151"/>
          </a:xfrm>
          <a:noFill/>
        </p:spPr>
        <p:txBody>
          <a:bodyPr vert="horz" lIns="91440" tIns="45720" rIns="91440" bIns="45720" rtlCol="0" anchor="t">
            <a:normAutofit/>
          </a:bodyPr>
          <a:lstStyle/>
          <a:p>
            <a:pPr algn="l" rtl="0" fontAlgn="base">
              <a:buFont typeface="Arial" panose="020B0604020202020204" pitchFamily="34" charset="0"/>
              <a:buChar char="•"/>
            </a:pPr>
            <a:r>
              <a:rPr lang="en-US" sz="4000" b="0" i="0" dirty="0">
                <a:solidFill>
                  <a:srgbClr val="000000"/>
                </a:solidFill>
                <a:effectLst/>
                <a:latin typeface="Calibri"/>
                <a:cs typeface="Calibri"/>
              </a:rPr>
              <a:t>brief service providers on the concerns faced by Forgotten Australians and care leavers as they age </a:t>
            </a:r>
          </a:p>
          <a:p>
            <a:pPr fontAlgn="base"/>
            <a:r>
              <a:rPr lang="en-US" sz="4000" b="0" i="0">
                <a:solidFill>
                  <a:srgbClr val="000000"/>
                </a:solidFill>
                <a:effectLst/>
                <a:latin typeface="Calibri"/>
                <a:cs typeface="Calibri"/>
              </a:rPr>
              <a:t>introduce the concept of trauma </a:t>
            </a:r>
            <a:r>
              <a:rPr lang="en-US" sz="4000">
                <a:solidFill>
                  <a:srgbClr val="000000"/>
                </a:solidFill>
                <a:latin typeface="Calibri"/>
                <a:cs typeface="Calibri"/>
              </a:rPr>
              <a:t>aware and healing </a:t>
            </a:r>
            <a:r>
              <a:rPr lang="en-US" sz="4000" b="0" i="0">
                <a:solidFill>
                  <a:srgbClr val="000000"/>
                </a:solidFill>
                <a:effectLst/>
                <a:latin typeface="Calibri"/>
                <a:cs typeface="Calibri"/>
              </a:rPr>
              <a:t>informed aged care </a:t>
            </a:r>
          </a:p>
          <a:p>
            <a:pPr fontAlgn="base"/>
            <a:r>
              <a:rPr lang="en-US" sz="4000" b="0" i="0">
                <a:solidFill>
                  <a:srgbClr val="000000"/>
                </a:solidFill>
                <a:effectLst/>
                <a:latin typeface="Calibri"/>
                <a:cs typeface="Calibri"/>
              </a:rPr>
              <a:t>introduce the </a:t>
            </a:r>
            <a:r>
              <a:rPr lang="en-US" sz="4000">
                <a:solidFill>
                  <a:srgbClr val="000000"/>
                </a:solidFill>
                <a:latin typeface="Calibri"/>
                <a:cs typeface="Calibri"/>
              </a:rPr>
              <a:t>Real Care the Second Time Around resources</a:t>
            </a:r>
            <a:r>
              <a:rPr lang="en-US" sz="4000" b="0" i="0">
                <a:solidFill>
                  <a:srgbClr val="000000"/>
                </a:solidFill>
                <a:effectLst/>
                <a:latin typeface="Calibri"/>
                <a:cs typeface="Calibri"/>
              </a:rPr>
              <a:t> </a:t>
            </a:r>
            <a:r>
              <a:rPr lang="en-US" sz="4000" b="0" i="0" dirty="0">
                <a:solidFill>
                  <a:srgbClr val="000000"/>
                </a:solidFill>
                <a:effectLst/>
                <a:latin typeface="Calibri"/>
                <a:cs typeface="Calibri"/>
              </a:rPr>
              <a:t>and their uses and availability </a:t>
            </a:r>
          </a:p>
          <a:p>
            <a:pPr algn="l" rtl="0" fontAlgn="base">
              <a:buFont typeface="Arial" panose="020B0604020202020204" pitchFamily="34" charset="0"/>
              <a:buChar char="•"/>
            </a:pPr>
            <a:r>
              <a:rPr lang="en-US" sz="4000" b="0" i="0" dirty="0">
                <a:solidFill>
                  <a:srgbClr val="000000"/>
                </a:solidFill>
                <a:effectLst/>
                <a:latin typeface="Calibri"/>
                <a:cs typeface="Calibri"/>
              </a:rPr>
              <a:t>time for questions </a:t>
            </a:r>
          </a:p>
          <a:p>
            <a:pPr marL="749300" indent="0">
              <a:buNone/>
            </a:pPr>
            <a:endParaRPr lang="en-US"/>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2</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160470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8019A2A-E445-4C04-900A-C94AF8F01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207" y="232318"/>
            <a:ext cx="1899002" cy="1136564"/>
          </a:xfrm>
          <a:prstGeom prst="rect">
            <a:avLst/>
          </a:prstGeom>
        </p:spPr>
      </p:pic>
      <p:sp>
        <p:nvSpPr>
          <p:cNvPr id="6" name="TextBox 5">
            <a:extLst>
              <a:ext uri="{FF2B5EF4-FFF2-40B4-BE49-F238E27FC236}">
                <a16:creationId xmlns:a16="http://schemas.microsoft.com/office/drawing/2014/main" id="{6B8C81BD-0721-4C62-9B9E-D1A5BB45F528}"/>
              </a:ext>
            </a:extLst>
          </p:cNvPr>
          <p:cNvSpPr txBox="1"/>
          <p:nvPr/>
        </p:nvSpPr>
        <p:spPr>
          <a:xfrm>
            <a:off x="568517" y="800600"/>
            <a:ext cx="10127192" cy="526297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Helping Hand Aged Care</a:t>
            </a:r>
          </a:p>
          <a:p>
            <a:r>
              <a:rPr lang="en-US" sz="2400">
                <a:latin typeface="Arial" panose="020B0604020202020204" pitchFamily="34" charset="0"/>
                <a:cs typeface="Arial" panose="020B0604020202020204" pitchFamily="34" charset="0"/>
              </a:rPr>
              <a:t>1300 653 600</a:t>
            </a:r>
          </a:p>
          <a:p>
            <a:r>
              <a:rPr lang="en-US" sz="2400">
                <a:latin typeface="Arial" panose="020B0604020202020204" pitchFamily="34" charset="0"/>
                <a:cs typeface="Arial" panose="020B0604020202020204" pitchFamily="34" charset="0"/>
                <a:hlinkClick r:id="rId4"/>
              </a:rPr>
              <a:t>www.helpinghand.org.au</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hlinkClick r:id="rId5"/>
              </a:rPr>
              <a:t>www.helpinghand.org.au/about-us/diversity-inclusion/forgotten-australians/</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Training</a:t>
            </a:r>
          </a:p>
          <a:p>
            <a:r>
              <a:rPr lang="en-AU" sz="2400">
                <a:latin typeface="Arial" panose="020B0604020202020204" pitchFamily="34" charset="0"/>
                <a:cs typeface="Arial" panose="020B0604020202020204" pitchFamily="34" charset="0"/>
                <a:hlinkClick r:id="rId6"/>
              </a:rPr>
              <a:t>www.helpinghand.org.au/about-us/diversity-inclusion/forgotten-australians/trauma-training/</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Chelsea Lewis </a:t>
            </a:r>
            <a:r>
              <a:rPr lang="en-US" sz="2400">
                <a:latin typeface="Arial" panose="020B0604020202020204" pitchFamily="34" charset="0"/>
                <a:cs typeface="Arial" panose="020B0604020202020204" pitchFamily="34" charset="0"/>
                <a:hlinkClick r:id="rId7"/>
              </a:rPr>
              <a:t>clewis@helpinghand.org.au</a:t>
            </a:r>
            <a:r>
              <a:rPr lang="en-US" sz="2400">
                <a:latin typeface="Arial" panose="020B0604020202020204" pitchFamily="34" charset="0"/>
                <a:cs typeface="Arial" panose="020B0604020202020204" pitchFamily="34" charset="0"/>
              </a:rPr>
              <a:t> </a:t>
            </a: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pic>
        <p:nvPicPr>
          <p:cNvPr id="9" name="Picture 8" descr="A picture containing lamp&#10;&#10;Description automatically generated">
            <a:extLst>
              <a:ext uri="{FF2B5EF4-FFF2-40B4-BE49-F238E27FC236}">
                <a16:creationId xmlns:a16="http://schemas.microsoft.com/office/drawing/2014/main" id="{DB46574A-96BD-8946-B8B2-29C9583966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14601" y="4862750"/>
            <a:ext cx="811727" cy="1762932"/>
          </a:xfrm>
          <a:prstGeom prst="rect">
            <a:avLst/>
          </a:prstGeom>
        </p:spPr>
      </p:pic>
    </p:spTree>
    <p:extLst>
      <p:ext uri="{BB962C8B-B14F-4D97-AF65-F5344CB8AC3E}">
        <p14:creationId xmlns:p14="http://schemas.microsoft.com/office/powerpoint/2010/main" val="230935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9403F-D939-D146-9C35-CE2625CBB871}"/>
              </a:ext>
            </a:extLst>
          </p:cNvPr>
          <p:cNvSpPr>
            <a:spLocks noGrp="1"/>
          </p:cNvSpPr>
          <p:nvPr>
            <p:ph idx="1"/>
          </p:nvPr>
        </p:nvSpPr>
        <p:spPr>
          <a:xfrm>
            <a:off x="838200" y="1115617"/>
            <a:ext cx="10515600" cy="3466420"/>
          </a:xfrm>
        </p:spPr>
        <p:txBody>
          <a:bodyPr/>
          <a:lstStyle/>
          <a:p>
            <a:pPr marL="0" indent="0">
              <a:buNone/>
            </a:pPr>
            <a:endParaRPr lang="en-US"/>
          </a:p>
          <a:p>
            <a:pPr marL="0" indent="0">
              <a:buNone/>
            </a:pPr>
            <a:endParaRPr lang="en-US"/>
          </a:p>
          <a:p>
            <a:pPr marL="0" indent="0">
              <a:buNone/>
            </a:pPr>
            <a:r>
              <a:rPr lang="en-US" sz="4400">
                <a:latin typeface="Arial" panose="020B0604020202020204" pitchFamily="34" charset="0"/>
                <a:cs typeface="Arial" panose="020B0604020202020204" pitchFamily="34" charset="0"/>
              </a:rPr>
              <a:t>Sensitivity warning</a:t>
            </a:r>
          </a:p>
          <a:p>
            <a:pPr marL="0" indent="0">
              <a:buNone/>
            </a:pPr>
            <a:r>
              <a:rPr lang="en-US">
                <a:latin typeface="Arial" panose="020B0604020202020204" pitchFamily="34" charset="0"/>
                <a:cs typeface="Arial" panose="020B0604020202020204" pitchFamily="34" charset="0"/>
              </a:rPr>
              <a:t>The following information contains information about abuse and trauma that may be distressing for some people. We encourage you to take care of your health and wellbeing.</a:t>
            </a:r>
          </a:p>
        </p:txBody>
      </p:sp>
      <p:sp>
        <p:nvSpPr>
          <p:cNvPr id="4" name="Slide Number Placeholder 3">
            <a:extLst>
              <a:ext uri="{FF2B5EF4-FFF2-40B4-BE49-F238E27FC236}">
                <a16:creationId xmlns:a16="http://schemas.microsoft.com/office/drawing/2014/main" id="{9E7B1C89-F96B-C04C-8364-C1015FD4ACAF}"/>
              </a:ext>
            </a:extLst>
          </p:cNvPr>
          <p:cNvSpPr>
            <a:spLocks noGrp="1"/>
          </p:cNvSpPr>
          <p:nvPr>
            <p:ph type="sldNum" sz="quarter" idx="12"/>
          </p:nvPr>
        </p:nvSpPr>
        <p:spPr/>
        <p:txBody>
          <a:bodyPr/>
          <a:lstStyle/>
          <a:p>
            <a:fld id="{649330CA-A8AC-48B1-8AA9-672F010DCCE4}" type="slidenum">
              <a:rPr lang="en-AU" smtClean="0"/>
              <a:t>3</a:t>
            </a:fld>
            <a:endParaRPr lang="en-AU"/>
          </a:p>
        </p:txBody>
      </p:sp>
      <p:pic>
        <p:nvPicPr>
          <p:cNvPr id="5" name="Picture 4" descr="A close up of a logo&#10;&#10;Description automatically generated">
            <a:extLst>
              <a:ext uri="{FF2B5EF4-FFF2-40B4-BE49-F238E27FC236}">
                <a16:creationId xmlns:a16="http://schemas.microsoft.com/office/drawing/2014/main" id="{E8D0DD9A-35F0-944B-AD63-009969CB2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26" y="5510436"/>
            <a:ext cx="2023437" cy="1211039"/>
          </a:xfrm>
          <a:prstGeom prst="rect">
            <a:avLst/>
          </a:prstGeom>
        </p:spPr>
      </p:pic>
      <p:pic>
        <p:nvPicPr>
          <p:cNvPr id="6" name="Picture 5" descr="A picture containing lamp&#10;&#10;Description automatically generated">
            <a:extLst>
              <a:ext uri="{FF2B5EF4-FFF2-40B4-BE49-F238E27FC236}">
                <a16:creationId xmlns:a16="http://schemas.microsoft.com/office/drawing/2014/main" id="{2F8E48D8-3501-B54B-95C3-2B523BC92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780719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a:solidFill>
                  <a:srgbClr val="EF7D1D"/>
                </a:solidFill>
                <a:latin typeface="Arial" panose="020B0604020202020204" pitchFamily="34" charset="0"/>
                <a:cs typeface="Arial" panose="020B0604020202020204" pitchFamily="34" charset="0"/>
              </a:rPr>
              <a:t>Who are Forgotten Australians and Care Leavers?</a:t>
            </a:r>
            <a:endParaRPr lang="en-US"/>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4</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11257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FBF3E-9A3B-42DA-BC1B-64D91A14B5D8}"/>
              </a:ext>
            </a:extLst>
          </p:cNvPr>
          <p:cNvSpPr>
            <a:spLocks noGrp="1"/>
          </p:cNvSpPr>
          <p:nvPr>
            <p:ph idx="1"/>
          </p:nvPr>
        </p:nvSpPr>
        <p:spPr>
          <a:xfrm>
            <a:off x="1518951" y="1204208"/>
            <a:ext cx="9154096" cy="2968826"/>
          </a:xfrm>
        </p:spPr>
        <p:txBody>
          <a:bodyPr>
            <a:normAutofit fontScale="92500" lnSpcReduction="20000"/>
          </a:bodyPr>
          <a:lstStyle/>
          <a:p>
            <a:pPr marL="457200" lvl="1" indent="0">
              <a:buNone/>
            </a:pPr>
            <a:endParaRPr lang="en-US">
              <a:latin typeface="Arial" panose="020B0604020202020204" pitchFamily="34" charset="0"/>
              <a:cs typeface="Arial" panose="020B0604020202020204" pitchFamily="34" charset="0"/>
            </a:endParaRPr>
          </a:p>
          <a:p>
            <a:pPr marL="457200" lvl="1" indent="0">
              <a:buNone/>
            </a:pPr>
            <a:r>
              <a:rPr lang="en-US" sz="2800">
                <a:latin typeface="Arial" panose="020B0604020202020204" pitchFamily="34" charset="0"/>
                <a:cs typeface="Arial" panose="020B0604020202020204" pitchFamily="34" charset="0"/>
              </a:rPr>
              <a:t>500,000 children in ‘care’ in the last century (1930s-1989)</a:t>
            </a:r>
          </a:p>
          <a:p>
            <a:pPr lvl="1">
              <a:buFont typeface="Wingdings" panose="05000000000000000000" pitchFamily="2" charset="2"/>
              <a:buChar char="§"/>
            </a:pPr>
            <a:endParaRPr lang="en-US" sz="280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a:latin typeface="Arial" panose="020B0604020202020204" pitchFamily="34" charset="0"/>
                <a:cs typeface="Arial" panose="020B0604020202020204" pitchFamily="34" charset="0"/>
              </a:rPr>
              <a:t>440,000 non-Indigenous (Forgotten Australians)  </a:t>
            </a:r>
          </a:p>
          <a:p>
            <a:pPr marL="457200" lvl="1" indent="0">
              <a:buNone/>
            </a:pPr>
            <a:endParaRPr lang="en-US" sz="280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a:latin typeface="Arial" panose="020B0604020202020204" pitchFamily="34" charset="0"/>
                <a:cs typeface="Arial" panose="020B0604020202020204" pitchFamily="34" charset="0"/>
              </a:rPr>
              <a:t>50,000 Indigenous - some from stolen generations</a:t>
            </a:r>
          </a:p>
          <a:p>
            <a:pPr marL="914400" lvl="2" indent="0">
              <a:buNone/>
            </a:pPr>
            <a:endParaRPr lang="en-US" sz="280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a:latin typeface="Arial" panose="020B0604020202020204" pitchFamily="34" charset="0"/>
                <a:cs typeface="Arial" panose="020B0604020202020204" pitchFamily="34" charset="0"/>
              </a:rPr>
              <a:t>up to 10,000 former child migrants</a:t>
            </a:r>
          </a:p>
          <a:p>
            <a:pPr lvl="1">
              <a:buFont typeface="Wingdings" panose="05000000000000000000" pitchFamily="2" charset="2"/>
              <a:buChar char="§"/>
            </a:pPr>
            <a:endParaRPr lang="en-US">
              <a:latin typeface="Arial" panose="020B0604020202020204" pitchFamily="34" charset="0"/>
              <a:cs typeface="Arial" panose="020B0604020202020204" pitchFamily="34" charset="0"/>
            </a:endParaRPr>
          </a:p>
          <a:p>
            <a:endParaRPr lang="en-AU"/>
          </a:p>
        </p:txBody>
      </p:sp>
      <p:sp>
        <p:nvSpPr>
          <p:cNvPr id="4" name="Slide Number Placeholder 3">
            <a:extLst>
              <a:ext uri="{FF2B5EF4-FFF2-40B4-BE49-F238E27FC236}">
                <a16:creationId xmlns:a16="http://schemas.microsoft.com/office/drawing/2014/main" id="{928576D6-346E-4A66-BC1A-FD7F89B3258A}"/>
              </a:ext>
            </a:extLst>
          </p:cNvPr>
          <p:cNvSpPr>
            <a:spLocks noGrp="1"/>
          </p:cNvSpPr>
          <p:nvPr>
            <p:ph type="sldNum" sz="quarter" idx="12"/>
          </p:nvPr>
        </p:nvSpPr>
        <p:spPr/>
        <p:txBody>
          <a:bodyPr/>
          <a:lstStyle/>
          <a:p>
            <a:fld id="{649330CA-A8AC-48B1-8AA9-672F010DCCE4}" type="slidenum">
              <a:rPr lang="en-AU" smtClean="0"/>
              <a:t>5</a:t>
            </a:fld>
            <a:endParaRPr lang="en-AU"/>
          </a:p>
        </p:txBody>
      </p:sp>
      <p:sp>
        <p:nvSpPr>
          <p:cNvPr id="7" name="Title 1">
            <a:extLst>
              <a:ext uri="{FF2B5EF4-FFF2-40B4-BE49-F238E27FC236}">
                <a16:creationId xmlns:a16="http://schemas.microsoft.com/office/drawing/2014/main" id="{8E9E0C99-625B-9149-BA69-B4C164CD542A}"/>
              </a:ext>
            </a:extLst>
          </p:cNvPr>
          <p:cNvSpPr>
            <a:spLocks noGrp="1"/>
          </p:cNvSpPr>
          <p:nvPr>
            <p:ph type="title"/>
          </p:nvPr>
        </p:nvSpPr>
        <p:spPr>
          <a:xfrm>
            <a:off x="2587043" y="399442"/>
            <a:ext cx="7017913" cy="517374"/>
          </a:xfrm>
        </p:spPr>
        <p:txBody>
          <a:bodyPr>
            <a:normAutofit fontScale="90000"/>
          </a:bodyPr>
          <a:lstStyle/>
          <a:p>
            <a:r>
              <a:rPr lang="en-US" sz="4000">
                <a:solidFill>
                  <a:srgbClr val="EF7D1D"/>
                </a:solidFill>
                <a:latin typeface="Arial" panose="020B0604020202020204" pitchFamily="34" charset="0"/>
                <a:cs typeface="Arial" panose="020B0604020202020204" pitchFamily="34" charset="0"/>
              </a:rPr>
              <a:t>Who Are Forgotten Australians?</a:t>
            </a:r>
            <a:endParaRPr lang="en-AU" sz="4000">
              <a:solidFill>
                <a:srgbClr val="EF7D1D"/>
              </a:solidFill>
              <a:latin typeface="Arial" panose="020B0604020202020204" pitchFamily="34" charset="0"/>
              <a:cs typeface="Arial" panose="020B0604020202020204" pitchFamily="34" charset="0"/>
            </a:endParaRPr>
          </a:p>
        </p:txBody>
      </p:sp>
      <p:pic>
        <p:nvPicPr>
          <p:cNvPr id="5" name="Picture 4" descr="A picture containing lamp&#10;&#10;Description automatically generated">
            <a:extLst>
              <a:ext uri="{FF2B5EF4-FFF2-40B4-BE49-F238E27FC236}">
                <a16:creationId xmlns:a16="http://schemas.microsoft.com/office/drawing/2014/main" id="{2D5DE90D-114E-4B5F-8982-E20F298FD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028" y="4958543"/>
            <a:ext cx="1059972" cy="1762932"/>
          </a:xfrm>
          <a:prstGeom prst="rect">
            <a:avLst/>
          </a:prstGeom>
        </p:spPr>
      </p:pic>
      <p:pic>
        <p:nvPicPr>
          <p:cNvPr id="6" name="Picture 5" descr="A picture containing text, newspaper, picture frame, posing&#10;&#10;Description automatically generated">
            <a:extLst>
              <a:ext uri="{FF2B5EF4-FFF2-40B4-BE49-F238E27FC236}">
                <a16:creationId xmlns:a16="http://schemas.microsoft.com/office/drawing/2014/main" id="{D561ACC8-BB7B-DB40-89EC-7249B4227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718" y="4230444"/>
            <a:ext cx="6350000" cy="2491031"/>
          </a:xfrm>
          <a:prstGeom prst="rect">
            <a:avLst/>
          </a:prstGeom>
        </p:spPr>
      </p:pic>
      <p:pic>
        <p:nvPicPr>
          <p:cNvPr id="8" name="Picture 7" descr="A close up of a logo&#10;&#10;Description automatically generated">
            <a:extLst>
              <a:ext uri="{FF2B5EF4-FFF2-40B4-BE49-F238E27FC236}">
                <a16:creationId xmlns:a16="http://schemas.microsoft.com/office/drawing/2014/main" id="{6F0ECBA8-AE9D-8942-9451-17CFCF1ED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06" y="5475959"/>
            <a:ext cx="2023437" cy="1211039"/>
          </a:xfrm>
          <a:prstGeom prst="rect">
            <a:avLst/>
          </a:prstGeom>
        </p:spPr>
      </p:pic>
    </p:spTree>
    <p:extLst>
      <p:ext uri="{BB962C8B-B14F-4D97-AF65-F5344CB8AC3E}">
        <p14:creationId xmlns:p14="http://schemas.microsoft.com/office/powerpoint/2010/main" val="283136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posing for a photo&#10;&#10;Description automatically generated">
            <a:extLst>
              <a:ext uri="{FF2B5EF4-FFF2-40B4-BE49-F238E27FC236}">
                <a16:creationId xmlns:a16="http://schemas.microsoft.com/office/drawing/2014/main" id="{AF85216E-CDB3-EA4D-8F04-E87DF8871863}"/>
              </a:ext>
            </a:extLst>
          </p:cNvPr>
          <p:cNvPicPr>
            <a:picLocks noChangeAspect="1"/>
          </p:cNvPicPr>
          <p:nvPr/>
        </p:nvPicPr>
        <p:blipFill rotWithShape="1">
          <a:blip r:embed="rId3">
            <a:extLst>
              <a:ext uri="{28A0092B-C50C-407E-A947-70E740481C1C}">
                <a14:useLocalDpi xmlns:a14="http://schemas.microsoft.com/office/drawing/2010/main" val="0"/>
              </a:ext>
            </a:extLst>
          </a:blip>
          <a:srcRect t="21711" r="-2" b="10097"/>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large crowd of people in a room&#10;&#10;Description automatically generated with low confidence">
            <a:extLst>
              <a:ext uri="{FF2B5EF4-FFF2-40B4-BE49-F238E27FC236}">
                <a16:creationId xmlns:a16="http://schemas.microsoft.com/office/drawing/2014/main" id="{B2C2B553-4C6C-2D4D-A07E-F906AF0D1F70}"/>
              </a:ext>
            </a:extLst>
          </p:cNvPr>
          <p:cNvPicPr>
            <a:picLocks noChangeAspect="1"/>
          </p:cNvPicPr>
          <p:nvPr/>
        </p:nvPicPr>
        <p:blipFill rotWithShape="1">
          <a:blip r:embed="rId4">
            <a:extLst>
              <a:ext uri="{28A0092B-C50C-407E-A947-70E740481C1C}">
                <a14:useLocalDpi xmlns:a14="http://schemas.microsoft.com/office/drawing/2010/main" val="0"/>
              </a:ext>
            </a:extLst>
          </a:blip>
          <a:srcRect l="13763" r="9635"/>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large group of people posing for a photo&#10;&#10;Description automatically generated with medium confidence">
            <a:extLst>
              <a:ext uri="{FF2B5EF4-FFF2-40B4-BE49-F238E27FC236}">
                <a16:creationId xmlns:a16="http://schemas.microsoft.com/office/drawing/2014/main" id="{7466C8B3-585E-0146-A6AA-33AB8312B26C}"/>
              </a:ext>
            </a:extLst>
          </p:cNvPr>
          <p:cNvPicPr>
            <a:picLocks noChangeAspect="1"/>
          </p:cNvPicPr>
          <p:nvPr/>
        </p:nvPicPr>
        <p:blipFill rotWithShape="1">
          <a:blip r:embed="rId5">
            <a:extLst>
              <a:ext uri="{28A0092B-C50C-407E-A947-70E740481C1C}">
                <a14:useLocalDpi xmlns:a14="http://schemas.microsoft.com/office/drawing/2010/main" val="0"/>
              </a:ext>
            </a:extLst>
          </a:blip>
          <a:srcRect l="9002" r="5903"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3" name="Picture 12" descr="A picture containing person, outdoor, people, crowd&#10;&#10;Description automatically generated">
            <a:extLst>
              <a:ext uri="{FF2B5EF4-FFF2-40B4-BE49-F238E27FC236}">
                <a16:creationId xmlns:a16="http://schemas.microsoft.com/office/drawing/2014/main" id="{EEE0DD3A-7A23-D14F-9F59-7E09BA357E2F}"/>
              </a:ext>
            </a:extLst>
          </p:cNvPr>
          <p:cNvPicPr>
            <a:picLocks noChangeAspect="1"/>
          </p:cNvPicPr>
          <p:nvPr/>
        </p:nvPicPr>
        <p:blipFill rotWithShape="1">
          <a:blip r:embed="rId6">
            <a:extLst>
              <a:ext uri="{28A0092B-C50C-407E-A947-70E740481C1C}">
                <a14:useLocalDpi xmlns:a14="http://schemas.microsoft.com/office/drawing/2010/main" val="0"/>
              </a:ext>
            </a:extLst>
          </a:blip>
          <a:srcRect t="10367" r="-2" b="-2"/>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5" name="Slide Number Placeholder 4">
            <a:extLst>
              <a:ext uri="{FF2B5EF4-FFF2-40B4-BE49-F238E27FC236}">
                <a16:creationId xmlns:a16="http://schemas.microsoft.com/office/drawing/2014/main" id="{0A806743-3486-6647-BC0D-5C66B658AA3E}"/>
              </a:ext>
            </a:extLst>
          </p:cNvPr>
          <p:cNvSpPr>
            <a:spLocks noGrp="1"/>
          </p:cNvSpPr>
          <p:nvPr>
            <p:ph type="sldNum" sz="quarter" idx="12"/>
          </p:nvPr>
        </p:nvSpPr>
        <p:spPr>
          <a:xfrm>
            <a:off x="10601010" y="6356350"/>
            <a:ext cx="752789" cy="365125"/>
          </a:xfrm>
        </p:spPr>
        <p:txBody>
          <a:bodyPr vert="horz" lIns="91440" tIns="45720" rIns="91440" bIns="45720" rtlCol="0" anchor="ctr">
            <a:normAutofit/>
          </a:bodyPr>
          <a:lstStyle/>
          <a:p>
            <a:pPr>
              <a:spcAft>
                <a:spcPts val="600"/>
              </a:spcAft>
            </a:pPr>
            <a:fld id="{649330CA-A8AC-48B1-8AA9-672F010DCCE4}"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94297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8619A-A104-4FF7-8006-4057766CAD4D}"/>
              </a:ext>
            </a:extLst>
          </p:cNvPr>
          <p:cNvSpPr>
            <a:spLocks noGrp="1"/>
          </p:cNvSpPr>
          <p:nvPr>
            <p:ph idx="1"/>
          </p:nvPr>
        </p:nvSpPr>
        <p:spPr>
          <a:xfrm>
            <a:off x="640449" y="1345498"/>
            <a:ext cx="10911102" cy="4543371"/>
          </a:xfrm>
        </p:spPr>
        <p:txBody>
          <a:bodyPr>
            <a:normAutofit/>
          </a:bodyPr>
          <a:lstStyle/>
          <a:p>
            <a:pPr marL="469900" indent="-457200"/>
            <a:r>
              <a:rPr lang="en-US">
                <a:solidFill>
                  <a:srgbClr val="202122"/>
                </a:solidFill>
                <a:latin typeface="Arial" panose="020B0604020202020204" pitchFamily="34" charset="0"/>
              </a:rPr>
              <a:t>Physical, emotional and/or sexual abuse by '</a:t>
            </a:r>
            <a:r>
              <a:rPr lang="en-US" err="1">
                <a:solidFill>
                  <a:srgbClr val="202122"/>
                </a:solidFill>
                <a:latin typeface="Arial" panose="020B0604020202020204" pitchFamily="34" charset="0"/>
              </a:rPr>
              <a:t>carers</a:t>
            </a:r>
            <a:r>
              <a:rPr lang="en-US">
                <a:solidFill>
                  <a:srgbClr val="202122"/>
                </a:solidFill>
                <a:latin typeface="Arial" panose="020B0604020202020204" pitchFamily="34" charset="0"/>
              </a:rPr>
              <a:t>’ and/or peers</a:t>
            </a:r>
          </a:p>
          <a:p>
            <a:pPr marL="469900" indent="-457200"/>
            <a:r>
              <a:rPr lang="en-US">
                <a:solidFill>
                  <a:srgbClr val="202122"/>
                </a:solidFill>
                <a:latin typeface="Arial" panose="020B0604020202020204" pitchFamily="34" charset="0"/>
              </a:rPr>
              <a:t>Loss of family, identity and culture</a:t>
            </a:r>
          </a:p>
          <a:p>
            <a:pPr marL="469900" indent="-457200"/>
            <a:r>
              <a:rPr lang="en-US">
                <a:solidFill>
                  <a:srgbClr val="202122"/>
                </a:solidFill>
                <a:latin typeface="Arial" panose="020B0604020202020204" pitchFamily="34" charset="0"/>
              </a:rPr>
              <a:t>Neglect (love, food, education, safety, medical care)</a:t>
            </a:r>
          </a:p>
          <a:p>
            <a:pPr marL="469900" indent="-457200"/>
            <a:r>
              <a:rPr lang="en-US">
                <a:solidFill>
                  <a:srgbClr val="202122"/>
                </a:solidFill>
                <a:latin typeface="Arial" panose="020B0604020202020204" pitchFamily="34" charset="0"/>
              </a:rPr>
              <a:t>Fear, anxiety, abandonment</a:t>
            </a:r>
          </a:p>
          <a:p>
            <a:pPr marL="469900" indent="-457200"/>
            <a:r>
              <a:rPr lang="en-US">
                <a:solidFill>
                  <a:srgbClr val="202122"/>
                </a:solidFill>
                <a:latin typeface="Arial" panose="020B0604020202020204" pitchFamily="34" charset="0"/>
              </a:rPr>
              <a:t>No possessions – no names</a:t>
            </a:r>
          </a:p>
          <a:p>
            <a:pPr marL="469900" indent="-457200"/>
            <a:r>
              <a:rPr lang="en-US">
                <a:solidFill>
                  <a:srgbClr val="202122"/>
                </a:solidFill>
                <a:latin typeface="Arial" panose="020B0604020202020204" pitchFamily="34" charset="0"/>
              </a:rPr>
              <a:t>Extreme physical hardship</a:t>
            </a:r>
          </a:p>
          <a:p>
            <a:pPr marL="469900" indent="-457200"/>
            <a:r>
              <a:rPr lang="en-US">
                <a:solidFill>
                  <a:srgbClr val="202122"/>
                </a:solidFill>
                <a:latin typeface="Arial" panose="020B0604020202020204" pitchFamily="34" charset="0"/>
              </a:rPr>
              <a:t>Humiliating forms of punishment</a:t>
            </a:r>
          </a:p>
          <a:p>
            <a:pPr marL="12700" indent="0">
              <a:buNone/>
            </a:pPr>
            <a:endParaRPr lang="en-US" sz="2600" b="0" i="0">
              <a:solidFill>
                <a:srgbClr val="202122"/>
              </a:solidFill>
              <a:effectLst/>
              <a:latin typeface="Arial" panose="020B0604020202020204" pitchFamily="34" charset="0"/>
            </a:endParaRPr>
          </a:p>
          <a:p>
            <a:pPr marL="0" indent="0">
              <a:buNone/>
            </a:pPr>
            <a:endParaRPr lang="en-AU" sz="2400"/>
          </a:p>
        </p:txBody>
      </p:sp>
      <p:sp>
        <p:nvSpPr>
          <p:cNvPr id="5" name="Title 1">
            <a:extLst>
              <a:ext uri="{FF2B5EF4-FFF2-40B4-BE49-F238E27FC236}">
                <a16:creationId xmlns:a16="http://schemas.microsoft.com/office/drawing/2014/main" id="{57C3A2C3-F7ED-49AC-BD0C-2C49125BAC07}"/>
              </a:ext>
            </a:extLst>
          </p:cNvPr>
          <p:cNvSpPr>
            <a:spLocks noGrp="1"/>
          </p:cNvSpPr>
          <p:nvPr>
            <p:ph type="title"/>
          </p:nvPr>
        </p:nvSpPr>
        <p:spPr>
          <a:xfrm>
            <a:off x="4511663" y="230778"/>
            <a:ext cx="3168673" cy="751054"/>
          </a:xfrm>
        </p:spPr>
        <p:txBody>
          <a:bodyPr>
            <a:normAutofit/>
          </a:bodyPr>
          <a:lstStyle/>
          <a:p>
            <a:r>
              <a:rPr lang="en-US" sz="4000">
                <a:solidFill>
                  <a:srgbClr val="EF7D1D"/>
                </a:solidFill>
                <a:latin typeface="Arial" panose="020B0604020202020204" pitchFamily="34" charset="0"/>
                <a:cs typeface="Arial" panose="020B0604020202020204" pitchFamily="34" charset="0"/>
              </a:rPr>
              <a:t>Experiences</a:t>
            </a:r>
            <a:endParaRPr lang="en-AU" sz="4000">
              <a:solidFill>
                <a:srgbClr val="EF7D1D"/>
              </a:solidFill>
            </a:endParaRPr>
          </a:p>
        </p:txBody>
      </p:sp>
      <p:pic>
        <p:nvPicPr>
          <p:cNvPr id="6" name="Picture 5" descr="A picture containing lamp&#10;&#10;Description automatically generated">
            <a:extLst>
              <a:ext uri="{FF2B5EF4-FFF2-40B4-BE49-F238E27FC236}">
                <a16:creationId xmlns:a16="http://schemas.microsoft.com/office/drawing/2014/main" id="{BFB3441A-6D5D-4444-8C7F-61956927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16" name="Picture 15" descr="A picture containing person, outdoor, group, people&#10;&#10;Description automatically generated">
            <a:extLst>
              <a:ext uri="{FF2B5EF4-FFF2-40B4-BE49-F238E27FC236}">
                <a16:creationId xmlns:a16="http://schemas.microsoft.com/office/drawing/2014/main" id="{169F8321-4F2D-C641-B6B7-DDD14940DD5B}"/>
              </a:ext>
            </a:extLst>
          </p:cNvPr>
          <p:cNvPicPr>
            <a:picLocks noChangeAspect="1"/>
          </p:cNvPicPr>
          <p:nvPr/>
        </p:nvPicPr>
        <p:blipFill rotWithShape="1">
          <a:blip r:embed="rId4">
            <a:extLst>
              <a:ext uri="{28A0092B-C50C-407E-A947-70E740481C1C}">
                <a14:useLocalDpi xmlns:a14="http://schemas.microsoft.com/office/drawing/2010/main" val="0"/>
              </a:ext>
            </a:extLst>
          </a:blip>
          <a:srcRect t="11483" r="3" b="3"/>
          <a:stretch/>
        </p:blipFill>
        <p:spPr>
          <a:xfrm>
            <a:off x="8856766" y="2911067"/>
            <a:ext cx="2637577" cy="1762931"/>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FFCDD9E4-551F-9F45-990C-362839193C66}"/>
              </a:ext>
            </a:extLst>
          </p:cNvPr>
          <p:cNvSpPr>
            <a:spLocks noGrp="1"/>
          </p:cNvSpPr>
          <p:nvPr>
            <p:ph type="sldNum" sz="quarter" idx="12"/>
          </p:nvPr>
        </p:nvSpPr>
        <p:spPr/>
        <p:txBody>
          <a:bodyPr/>
          <a:lstStyle/>
          <a:p>
            <a:fld id="{649330CA-A8AC-48B1-8AA9-672F010DCCE4}" type="slidenum">
              <a:rPr lang="en-AU" smtClean="0"/>
              <a:t>7</a:t>
            </a:fld>
            <a:endParaRPr lang="en-AU"/>
          </a:p>
        </p:txBody>
      </p:sp>
      <p:pic>
        <p:nvPicPr>
          <p:cNvPr id="8" name="Picture 7" descr="A close up of a logo&#10;&#10;Description automatically generated">
            <a:extLst>
              <a:ext uri="{FF2B5EF4-FFF2-40B4-BE49-F238E27FC236}">
                <a16:creationId xmlns:a16="http://schemas.microsoft.com/office/drawing/2014/main" id="{B996C52C-E95B-5247-9369-E8C79D996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72" y="5471779"/>
            <a:ext cx="2023437" cy="1211039"/>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1AC5215E-5512-B64B-8644-E0A6D87A6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212" y="4536811"/>
            <a:ext cx="2417110" cy="1762932"/>
          </a:xfrm>
          <a:prstGeom prst="rect">
            <a:avLst/>
          </a:prstGeom>
          <a:ln w="19050">
            <a:solidFill>
              <a:schemeClr val="tx1"/>
            </a:solidFill>
          </a:ln>
        </p:spPr>
      </p:pic>
    </p:spTree>
    <p:extLst>
      <p:ext uri="{BB962C8B-B14F-4D97-AF65-F5344CB8AC3E}">
        <p14:creationId xmlns:p14="http://schemas.microsoft.com/office/powerpoint/2010/main" val="395351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arge building with a lawn in front of it&#10;&#10;Description automatically generated with medium confidence">
            <a:extLst>
              <a:ext uri="{FF2B5EF4-FFF2-40B4-BE49-F238E27FC236}">
                <a16:creationId xmlns:a16="http://schemas.microsoft.com/office/drawing/2014/main" id="{5DB71D71-5978-5648-AB1E-9ED52C49EA70}"/>
              </a:ext>
            </a:extLst>
          </p:cNvPr>
          <p:cNvPicPr>
            <a:picLocks noChangeAspect="1"/>
          </p:cNvPicPr>
          <p:nvPr/>
        </p:nvPicPr>
        <p:blipFill rotWithShape="1">
          <a:blip r:embed="rId3">
            <a:extLst>
              <a:ext uri="{28A0092B-C50C-407E-A947-70E740481C1C}">
                <a14:useLocalDpi xmlns:a14="http://schemas.microsoft.com/office/drawing/2010/main" val="0"/>
              </a:ext>
            </a:extLst>
          </a:blip>
          <a:srcRect t="1763" r="1" b="245"/>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4" name="Picture 13" descr="A vintage photo of an old building&#10;&#10;Description automatically generated">
            <a:extLst>
              <a:ext uri="{FF2B5EF4-FFF2-40B4-BE49-F238E27FC236}">
                <a16:creationId xmlns:a16="http://schemas.microsoft.com/office/drawing/2014/main" id="{2FA92A4A-9A2E-4D46-B80C-8D35F3B46A85}"/>
              </a:ext>
            </a:extLst>
          </p:cNvPr>
          <p:cNvPicPr>
            <a:picLocks noChangeAspect="1"/>
          </p:cNvPicPr>
          <p:nvPr/>
        </p:nvPicPr>
        <p:blipFill rotWithShape="1">
          <a:blip r:embed="rId4">
            <a:extLst>
              <a:ext uri="{28A0092B-C50C-407E-A947-70E740481C1C}">
                <a14:useLocalDpi xmlns:a14="http://schemas.microsoft.com/office/drawing/2010/main" val="0"/>
              </a:ext>
            </a:extLst>
          </a:blip>
          <a:srcRect t="19061" r="1" b="1624"/>
          <a:stretch/>
        </p:blipFill>
        <p:spPr>
          <a:xfrm>
            <a:off x="20" y="4069976"/>
            <a:ext cx="3535311" cy="2788023"/>
          </a:xfrm>
          <a:prstGeom prst="rect">
            <a:avLst/>
          </a:prstGeom>
        </p:spPr>
      </p:pic>
      <p:pic>
        <p:nvPicPr>
          <p:cNvPr id="20" name="Picture 19" descr="A picture containing outdoor, person, sport, old&#10;&#10;Description automatically generated">
            <a:extLst>
              <a:ext uri="{FF2B5EF4-FFF2-40B4-BE49-F238E27FC236}">
                <a16:creationId xmlns:a16="http://schemas.microsoft.com/office/drawing/2014/main" id="{88D2A4EC-F8CF-6243-A542-DCF46989EC8F}"/>
              </a:ext>
            </a:extLst>
          </p:cNvPr>
          <p:cNvPicPr>
            <a:picLocks noChangeAspect="1"/>
          </p:cNvPicPr>
          <p:nvPr/>
        </p:nvPicPr>
        <p:blipFill rotWithShape="1">
          <a:blip r:embed="rId5">
            <a:extLst>
              <a:ext uri="{28A0092B-C50C-407E-A947-70E740481C1C}">
                <a14:useLocalDpi xmlns:a14="http://schemas.microsoft.com/office/drawing/2010/main" val="0"/>
              </a:ext>
            </a:extLst>
          </a:blip>
          <a:srcRect l="12808" r="2405" b="1"/>
          <a:stretch/>
        </p:blipFill>
        <p:spPr>
          <a:xfrm>
            <a:off x="3696199" y="3257176"/>
            <a:ext cx="4789093" cy="3600824"/>
          </a:xfrm>
          <a:prstGeom prst="rect">
            <a:avLst/>
          </a:prstGeom>
        </p:spPr>
      </p:pic>
      <p:pic>
        <p:nvPicPr>
          <p:cNvPr id="19" name="Picture 18" descr="A picture containing person, outdoor, group, people&#10;&#10;Description automatically generated">
            <a:extLst>
              <a:ext uri="{FF2B5EF4-FFF2-40B4-BE49-F238E27FC236}">
                <a16:creationId xmlns:a16="http://schemas.microsoft.com/office/drawing/2014/main" id="{B912C6A7-33C2-2E41-A4A8-C02B7FF4F9D2}"/>
              </a:ext>
            </a:extLst>
          </p:cNvPr>
          <p:cNvPicPr>
            <a:picLocks noChangeAspect="1"/>
          </p:cNvPicPr>
          <p:nvPr/>
        </p:nvPicPr>
        <p:blipFill rotWithShape="1">
          <a:blip r:embed="rId6">
            <a:extLst>
              <a:ext uri="{28A0092B-C50C-407E-A947-70E740481C1C}">
                <a14:useLocalDpi xmlns:a14="http://schemas.microsoft.com/office/drawing/2010/main" val="0"/>
              </a:ext>
            </a:extLst>
          </a:blip>
          <a:srcRect t="5527" r="-2" b="-2"/>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7" name="Picture 16" descr="A group of people sitting around a table&#10;&#10;Description automatically generated with medium confidence">
            <a:extLst>
              <a:ext uri="{FF2B5EF4-FFF2-40B4-BE49-F238E27FC236}">
                <a16:creationId xmlns:a16="http://schemas.microsoft.com/office/drawing/2014/main" id="{A5ED621D-35C1-9441-B0BF-959E44316A97}"/>
              </a:ext>
            </a:extLst>
          </p:cNvPr>
          <p:cNvPicPr>
            <a:picLocks noChangeAspect="1"/>
          </p:cNvPicPr>
          <p:nvPr/>
        </p:nvPicPr>
        <p:blipFill rotWithShape="1">
          <a:blip r:embed="rId7">
            <a:extLst>
              <a:ext uri="{28A0092B-C50C-407E-A947-70E740481C1C}">
                <a14:useLocalDpi xmlns:a14="http://schemas.microsoft.com/office/drawing/2010/main" val="0"/>
              </a:ext>
            </a:extLst>
          </a:blip>
          <a:srcRect t="1427" r="-3" b="10713"/>
          <a:stretch/>
        </p:blipFill>
        <p:spPr>
          <a:xfrm>
            <a:off x="8646161" y="4069976"/>
            <a:ext cx="3545840" cy="2788024"/>
          </a:xfrm>
          <a:prstGeom prst="rect">
            <a:avLst/>
          </a:prstGeom>
        </p:spPr>
      </p:pic>
      <p:sp>
        <p:nvSpPr>
          <p:cNvPr id="4" name="Slide Number Placeholder 3">
            <a:extLst>
              <a:ext uri="{FF2B5EF4-FFF2-40B4-BE49-F238E27FC236}">
                <a16:creationId xmlns:a16="http://schemas.microsoft.com/office/drawing/2014/main" id="{D3CC56F1-FFF7-8544-BCE7-C4C5CB2CBFA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49330CA-A8AC-48B1-8AA9-672F010DCCE4}"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16847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dirty="0">
                <a:solidFill>
                  <a:srgbClr val="EF7D1D"/>
                </a:solidFill>
                <a:latin typeface="Arial" panose="020B0604020202020204" pitchFamily="34" charset="0"/>
                <a:cs typeface="Arial" panose="020B0604020202020204" pitchFamily="34" charset="0"/>
              </a:rPr>
              <a:t>What are the barriers to accessing aged care?</a:t>
            </a:r>
            <a:br>
              <a:rPr lang="en-US" dirty="0">
                <a:solidFill>
                  <a:srgbClr val="EF7D1D"/>
                </a:solidFill>
                <a:latin typeface="Arial" panose="020B0604020202020204" pitchFamily="34" charset="0"/>
                <a:cs typeface="Arial" panose="020B0604020202020204" pitchFamily="34" charset="0"/>
              </a:rPr>
            </a:br>
            <a:r>
              <a:rPr lang="en-US" dirty="0">
                <a:solidFill>
                  <a:srgbClr val="EF7D1D"/>
                </a:solidFill>
                <a:latin typeface="Arial" panose="020B0604020202020204" pitchFamily="34" charset="0"/>
                <a:cs typeface="Arial" panose="020B0604020202020204" pitchFamily="34" charset="0"/>
              </a:rPr>
              <a:t>The lifelong impacts of complex trauma</a:t>
            </a:r>
            <a:endParaRPr lang="en-US" dirty="0"/>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9</a:t>
            </a:fld>
            <a:endParaRPr lang="en-AU" dirty="0"/>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8750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1801</Words>
  <Application>Microsoft Office PowerPoint</Application>
  <PresentationFormat>Widescreen</PresentationFormat>
  <Paragraphs>192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How aged care providers can better support Forgotten Australians and Care Leavers</vt:lpstr>
      <vt:lpstr>Overview of session</vt:lpstr>
      <vt:lpstr>PowerPoint Presentation</vt:lpstr>
      <vt:lpstr>Who are Forgotten Australians and Care Leavers?</vt:lpstr>
      <vt:lpstr>Who Are Forgotten Australians?</vt:lpstr>
      <vt:lpstr>PowerPoint Presentation</vt:lpstr>
      <vt:lpstr>Experiences</vt:lpstr>
      <vt:lpstr>PowerPoint Presentation</vt:lpstr>
      <vt:lpstr>What are the barriers to accessing aged care? The lifelong impacts of complex trauma</vt:lpstr>
      <vt:lpstr>Impact of experiences in care</vt:lpstr>
      <vt:lpstr>What is the Real Care the Second Time Around project?</vt:lpstr>
      <vt:lpstr>Real Care the Second Time Around Project</vt:lpstr>
      <vt:lpstr>RCSTA resources</vt:lpstr>
      <vt:lpstr>PowerPoint Presentation</vt:lpstr>
      <vt:lpstr>PowerPoint Presentation</vt:lpstr>
      <vt:lpstr>What does Trauma Aware and Healing Informed Care look like?</vt:lpstr>
      <vt:lpstr>Achieving safe and inclusive care</vt:lpstr>
      <vt:lpstr>Practical tips</vt:lpstr>
      <vt:lpstr>Embedding trauma aware and healing informed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the needs of Forgotten Australians / Care Leavers</dc:title>
  <dc:creator>meg schwarz</dc:creator>
  <cp:lastModifiedBy>Sarah Lim</cp:lastModifiedBy>
  <cp:revision>12</cp:revision>
  <cp:lastPrinted>2021-07-21T04:37:24Z</cp:lastPrinted>
  <dcterms:created xsi:type="dcterms:W3CDTF">2021-01-23T07:23:29Z</dcterms:created>
  <dcterms:modified xsi:type="dcterms:W3CDTF">2024-09-23T07:34:08Z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4776eb-bc73-4bd7-8f58-c5de040c0417_Enabled">
    <vt:lpwstr>true</vt:lpwstr>
  </property>
  <property fmtid="{D5CDD505-2E9C-101B-9397-08002B2CF9AE}" pid="3" name="MSIP_Label_e14776eb-bc73-4bd7-8f58-c5de040c0417_SetDate">
    <vt:lpwstr>2023-06-30T00:22:38Z</vt:lpwstr>
  </property>
  <property fmtid="{D5CDD505-2E9C-101B-9397-08002B2CF9AE}" pid="4" name="MSIP_Label_e14776eb-bc73-4bd7-8f58-c5de040c0417_Method">
    <vt:lpwstr>Standard</vt:lpwstr>
  </property>
  <property fmtid="{D5CDD505-2E9C-101B-9397-08002B2CF9AE}" pid="5" name="MSIP_Label_e14776eb-bc73-4bd7-8f58-c5de040c0417_Name">
    <vt:lpwstr>Unrestricted</vt:lpwstr>
  </property>
  <property fmtid="{D5CDD505-2E9C-101B-9397-08002B2CF9AE}" pid="6" name="MSIP_Label_e14776eb-bc73-4bd7-8f58-c5de040c0417_SiteId">
    <vt:lpwstr>2f68128a-6d83-44f4-8a4f-6d3952db241f</vt:lpwstr>
  </property>
  <property fmtid="{D5CDD505-2E9C-101B-9397-08002B2CF9AE}" pid="7" name="MSIP_Label_e14776eb-bc73-4bd7-8f58-c5de040c0417_ActionId">
    <vt:lpwstr>c7532243-a858-45c1-a421-939cb9455d80</vt:lpwstr>
  </property>
  <property fmtid="{D5CDD505-2E9C-101B-9397-08002B2CF9AE}" pid="8" name="MSIP_Label_e14776eb-bc73-4bd7-8f58-c5de040c0417_ContentBits">
    <vt:lpwstr>0</vt:lpwstr>
  </property>
</Properties>
</file>