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3" r:id="rId3"/>
    <p:sldId id="264" r:id="rId4"/>
    <p:sldId id="275" r:id="rId5"/>
    <p:sldId id="265" r:id="rId6"/>
    <p:sldId id="276" r:id="rId7"/>
    <p:sldId id="266" r:id="rId8"/>
    <p:sldId id="277" r:id="rId9"/>
    <p:sldId id="267" r:id="rId10"/>
    <p:sldId id="278" r:id="rId11"/>
    <p:sldId id="268" r:id="rId12"/>
    <p:sldId id="279" r:id="rId13"/>
    <p:sldId id="269" r:id="rId14"/>
    <p:sldId id="280" r:id="rId15"/>
    <p:sldId id="270" r:id="rId16"/>
    <p:sldId id="281" r:id="rId17"/>
    <p:sldId id="283" r:id="rId18"/>
    <p:sldId id="272" r:id="rId19"/>
    <p:sldId id="271" r:id="rId20"/>
    <p:sldId id="282" r:id="rId21"/>
    <p:sldId id="274" r:id="rId22"/>
    <p:sldId id="284" r:id="rId23"/>
  </p:sldIdLst>
  <p:sldSz cx="12192000" cy="68580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7D1D"/>
    <a:srgbClr val="990033"/>
    <a:srgbClr val="99D6EA"/>
    <a:srgbClr val="FECB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C4BCCD-1FAD-4997-9258-24707D55A867}" v="1" dt="2024-09-22T22:10:01.5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5088" cy="46611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967342" y="0"/>
            <a:ext cx="3035088" cy="466116"/>
          </a:xfrm>
          <a:prstGeom prst="rect">
            <a:avLst/>
          </a:prstGeom>
        </p:spPr>
        <p:txBody>
          <a:bodyPr vert="horz" lIns="91440" tIns="45720" rIns="91440" bIns="45720" rtlCol="0"/>
          <a:lstStyle>
            <a:lvl1pPr algn="r">
              <a:defRPr sz="1200"/>
            </a:lvl1pPr>
          </a:lstStyle>
          <a:p>
            <a:fld id="{1B1CE1E2-5E60-49A8-96E0-206D2EEFB86A}" type="datetimeFigureOut">
              <a:rPr lang="en-AU" smtClean="0"/>
              <a:t>23/09/2024</a:t>
            </a:fld>
            <a:endParaRPr lang="en-AU"/>
          </a:p>
        </p:txBody>
      </p:sp>
      <p:sp>
        <p:nvSpPr>
          <p:cNvPr id="4" name="Slide Image Placeholder 3"/>
          <p:cNvSpPr>
            <a:spLocks noGrp="1" noRot="1" noChangeAspect="1"/>
          </p:cNvSpPr>
          <p:nvPr>
            <p:ph type="sldImg" idx="2"/>
          </p:nvPr>
        </p:nvSpPr>
        <p:spPr>
          <a:xfrm>
            <a:off x="715963" y="1162050"/>
            <a:ext cx="5572125" cy="31337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700406" y="4470845"/>
            <a:ext cx="5603240" cy="365795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8823945"/>
            <a:ext cx="3035088" cy="46611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967342" y="8823945"/>
            <a:ext cx="3035088" cy="466115"/>
          </a:xfrm>
          <a:prstGeom prst="rect">
            <a:avLst/>
          </a:prstGeom>
        </p:spPr>
        <p:txBody>
          <a:bodyPr vert="horz" lIns="91440" tIns="45720" rIns="91440" bIns="45720" rtlCol="0" anchor="b"/>
          <a:lstStyle>
            <a:lvl1pPr algn="r">
              <a:defRPr sz="1200"/>
            </a:lvl1pPr>
          </a:lstStyle>
          <a:p>
            <a:fld id="{40468A8D-5586-4AD6-89D9-FB0795E0718D}" type="slidenum">
              <a:rPr lang="en-AU" smtClean="0"/>
              <a:t>‹#›</a:t>
            </a:fld>
            <a:endParaRPr lang="en-AU"/>
          </a:p>
        </p:txBody>
      </p:sp>
    </p:spTree>
    <p:extLst>
      <p:ext uri="{BB962C8B-B14F-4D97-AF65-F5344CB8AC3E}">
        <p14:creationId xmlns:p14="http://schemas.microsoft.com/office/powerpoint/2010/main" val="350160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0468A8D-5586-4AD6-89D9-FB0795E0718D}" type="slidenum">
              <a:rPr lang="en-AU" smtClean="0"/>
              <a:t>1</a:t>
            </a:fld>
            <a:endParaRPr lang="en-AU"/>
          </a:p>
        </p:txBody>
      </p:sp>
    </p:spTree>
    <p:extLst>
      <p:ext uri="{BB962C8B-B14F-4D97-AF65-F5344CB8AC3E}">
        <p14:creationId xmlns:p14="http://schemas.microsoft.com/office/powerpoint/2010/main" val="3119388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10</a:t>
            </a:fld>
            <a:endParaRPr lang="en-AU"/>
          </a:p>
        </p:txBody>
      </p:sp>
    </p:spTree>
    <p:extLst>
      <p:ext uri="{BB962C8B-B14F-4D97-AF65-F5344CB8AC3E}">
        <p14:creationId xmlns:p14="http://schemas.microsoft.com/office/powerpoint/2010/main" val="4123287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11</a:t>
            </a:fld>
            <a:endParaRPr lang="en-AU"/>
          </a:p>
        </p:txBody>
      </p:sp>
    </p:spTree>
    <p:extLst>
      <p:ext uri="{BB962C8B-B14F-4D97-AF65-F5344CB8AC3E}">
        <p14:creationId xmlns:p14="http://schemas.microsoft.com/office/powerpoint/2010/main" val="3134580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12</a:t>
            </a:fld>
            <a:endParaRPr lang="en-AU"/>
          </a:p>
        </p:txBody>
      </p:sp>
    </p:spTree>
    <p:extLst>
      <p:ext uri="{BB962C8B-B14F-4D97-AF65-F5344CB8AC3E}">
        <p14:creationId xmlns:p14="http://schemas.microsoft.com/office/powerpoint/2010/main" val="3670451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13</a:t>
            </a:fld>
            <a:endParaRPr lang="en-AU"/>
          </a:p>
        </p:txBody>
      </p:sp>
    </p:spTree>
    <p:extLst>
      <p:ext uri="{BB962C8B-B14F-4D97-AF65-F5344CB8AC3E}">
        <p14:creationId xmlns:p14="http://schemas.microsoft.com/office/powerpoint/2010/main" val="2074257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14</a:t>
            </a:fld>
            <a:endParaRPr lang="en-AU"/>
          </a:p>
        </p:txBody>
      </p:sp>
    </p:spTree>
    <p:extLst>
      <p:ext uri="{BB962C8B-B14F-4D97-AF65-F5344CB8AC3E}">
        <p14:creationId xmlns:p14="http://schemas.microsoft.com/office/powerpoint/2010/main" val="2140665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15</a:t>
            </a:fld>
            <a:endParaRPr lang="en-AU"/>
          </a:p>
        </p:txBody>
      </p:sp>
    </p:spTree>
    <p:extLst>
      <p:ext uri="{BB962C8B-B14F-4D97-AF65-F5344CB8AC3E}">
        <p14:creationId xmlns:p14="http://schemas.microsoft.com/office/powerpoint/2010/main" val="2999140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16</a:t>
            </a:fld>
            <a:endParaRPr lang="en-AU"/>
          </a:p>
        </p:txBody>
      </p:sp>
    </p:spTree>
    <p:extLst>
      <p:ext uri="{BB962C8B-B14F-4D97-AF65-F5344CB8AC3E}">
        <p14:creationId xmlns:p14="http://schemas.microsoft.com/office/powerpoint/2010/main" val="13449812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17</a:t>
            </a:fld>
            <a:endParaRPr lang="en-AU"/>
          </a:p>
        </p:txBody>
      </p:sp>
    </p:spTree>
    <p:extLst>
      <p:ext uri="{BB962C8B-B14F-4D97-AF65-F5344CB8AC3E}">
        <p14:creationId xmlns:p14="http://schemas.microsoft.com/office/powerpoint/2010/main" val="15144226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18</a:t>
            </a:fld>
            <a:endParaRPr lang="en-AU"/>
          </a:p>
        </p:txBody>
      </p:sp>
    </p:spTree>
    <p:extLst>
      <p:ext uri="{BB962C8B-B14F-4D97-AF65-F5344CB8AC3E}">
        <p14:creationId xmlns:p14="http://schemas.microsoft.com/office/powerpoint/2010/main" val="2470496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19</a:t>
            </a:fld>
            <a:endParaRPr lang="en-AU"/>
          </a:p>
        </p:txBody>
      </p:sp>
    </p:spTree>
    <p:extLst>
      <p:ext uri="{BB962C8B-B14F-4D97-AF65-F5344CB8AC3E}">
        <p14:creationId xmlns:p14="http://schemas.microsoft.com/office/powerpoint/2010/main" val="733306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2</a:t>
            </a:fld>
            <a:endParaRPr lang="en-AU"/>
          </a:p>
        </p:txBody>
      </p:sp>
    </p:spTree>
    <p:extLst>
      <p:ext uri="{BB962C8B-B14F-4D97-AF65-F5344CB8AC3E}">
        <p14:creationId xmlns:p14="http://schemas.microsoft.com/office/powerpoint/2010/main" val="4256036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20</a:t>
            </a:fld>
            <a:endParaRPr lang="en-AU"/>
          </a:p>
        </p:txBody>
      </p:sp>
    </p:spTree>
    <p:extLst>
      <p:ext uri="{BB962C8B-B14F-4D97-AF65-F5344CB8AC3E}">
        <p14:creationId xmlns:p14="http://schemas.microsoft.com/office/powerpoint/2010/main" val="3895206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84859B-1F4B-8B10-F4EB-EB824D291E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DD392F-8908-ABBC-0DB2-1496824E4D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D0B19B-CC82-3ED4-ED20-B0F9371D97C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2B464C3-DBE4-DEBC-04A7-27418EED4D9F}"/>
              </a:ext>
            </a:extLst>
          </p:cNvPr>
          <p:cNvSpPr>
            <a:spLocks noGrp="1"/>
          </p:cNvSpPr>
          <p:nvPr>
            <p:ph type="sldNum" sz="quarter" idx="5"/>
          </p:nvPr>
        </p:nvSpPr>
        <p:spPr/>
        <p:txBody>
          <a:bodyPr/>
          <a:lstStyle/>
          <a:p>
            <a:fld id="{40468A8D-5586-4AD6-89D9-FB0795E0718D}" type="slidenum">
              <a:rPr lang="en-AU" smtClean="0"/>
              <a:t>21</a:t>
            </a:fld>
            <a:endParaRPr lang="en-AU"/>
          </a:p>
        </p:txBody>
      </p:sp>
    </p:spTree>
    <p:extLst>
      <p:ext uri="{BB962C8B-B14F-4D97-AF65-F5344CB8AC3E}">
        <p14:creationId xmlns:p14="http://schemas.microsoft.com/office/powerpoint/2010/main" val="12860274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84859B-1F4B-8B10-F4EB-EB824D291E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DD392F-8908-ABBC-0DB2-1496824E4D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D0B19B-CC82-3ED4-ED20-B0F9371D97C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2B464C3-DBE4-DEBC-04A7-27418EED4D9F}"/>
              </a:ext>
            </a:extLst>
          </p:cNvPr>
          <p:cNvSpPr>
            <a:spLocks noGrp="1"/>
          </p:cNvSpPr>
          <p:nvPr>
            <p:ph type="sldNum" sz="quarter" idx="5"/>
          </p:nvPr>
        </p:nvSpPr>
        <p:spPr/>
        <p:txBody>
          <a:bodyPr/>
          <a:lstStyle/>
          <a:p>
            <a:fld id="{40468A8D-5586-4AD6-89D9-FB0795E0718D}" type="slidenum">
              <a:rPr lang="en-AU" smtClean="0"/>
              <a:t>22</a:t>
            </a:fld>
            <a:endParaRPr lang="en-AU"/>
          </a:p>
        </p:txBody>
      </p:sp>
    </p:spTree>
    <p:extLst>
      <p:ext uri="{BB962C8B-B14F-4D97-AF65-F5344CB8AC3E}">
        <p14:creationId xmlns:p14="http://schemas.microsoft.com/office/powerpoint/2010/main" val="2569418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3</a:t>
            </a:fld>
            <a:endParaRPr lang="en-AU"/>
          </a:p>
        </p:txBody>
      </p:sp>
    </p:spTree>
    <p:extLst>
      <p:ext uri="{BB962C8B-B14F-4D97-AF65-F5344CB8AC3E}">
        <p14:creationId xmlns:p14="http://schemas.microsoft.com/office/powerpoint/2010/main" val="3351121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4</a:t>
            </a:fld>
            <a:endParaRPr lang="en-AU"/>
          </a:p>
        </p:txBody>
      </p:sp>
    </p:spTree>
    <p:extLst>
      <p:ext uri="{BB962C8B-B14F-4D97-AF65-F5344CB8AC3E}">
        <p14:creationId xmlns:p14="http://schemas.microsoft.com/office/powerpoint/2010/main" val="1800486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5</a:t>
            </a:fld>
            <a:endParaRPr lang="en-AU"/>
          </a:p>
        </p:txBody>
      </p:sp>
    </p:spTree>
    <p:extLst>
      <p:ext uri="{BB962C8B-B14F-4D97-AF65-F5344CB8AC3E}">
        <p14:creationId xmlns:p14="http://schemas.microsoft.com/office/powerpoint/2010/main" val="2453073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6</a:t>
            </a:fld>
            <a:endParaRPr lang="en-AU"/>
          </a:p>
        </p:txBody>
      </p:sp>
    </p:spTree>
    <p:extLst>
      <p:ext uri="{BB962C8B-B14F-4D97-AF65-F5344CB8AC3E}">
        <p14:creationId xmlns:p14="http://schemas.microsoft.com/office/powerpoint/2010/main" val="1812381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7</a:t>
            </a:fld>
            <a:endParaRPr lang="en-AU"/>
          </a:p>
        </p:txBody>
      </p:sp>
    </p:spTree>
    <p:extLst>
      <p:ext uri="{BB962C8B-B14F-4D97-AF65-F5344CB8AC3E}">
        <p14:creationId xmlns:p14="http://schemas.microsoft.com/office/powerpoint/2010/main" val="2565072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8</a:t>
            </a:fld>
            <a:endParaRPr lang="en-AU"/>
          </a:p>
        </p:txBody>
      </p:sp>
    </p:spTree>
    <p:extLst>
      <p:ext uri="{BB962C8B-B14F-4D97-AF65-F5344CB8AC3E}">
        <p14:creationId xmlns:p14="http://schemas.microsoft.com/office/powerpoint/2010/main" val="833580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468A8D-5586-4AD6-89D9-FB0795E0718D}" type="slidenum">
              <a:rPr lang="en-AU" smtClean="0"/>
              <a:t>9</a:t>
            </a:fld>
            <a:endParaRPr lang="en-AU"/>
          </a:p>
        </p:txBody>
      </p:sp>
    </p:spTree>
    <p:extLst>
      <p:ext uri="{BB962C8B-B14F-4D97-AF65-F5344CB8AC3E}">
        <p14:creationId xmlns:p14="http://schemas.microsoft.com/office/powerpoint/2010/main" val="2468783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3AFC3-92C1-4698-A281-B90D62D4DD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DD69CC21-141E-4390-8800-E555558C52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5D61F656-DF06-42A5-BCE8-0E81D8391A06}"/>
              </a:ext>
            </a:extLst>
          </p:cNvPr>
          <p:cNvSpPr>
            <a:spLocks noGrp="1"/>
          </p:cNvSpPr>
          <p:nvPr>
            <p:ph type="dt" sz="half" idx="10"/>
          </p:nvPr>
        </p:nvSpPr>
        <p:spPr/>
        <p:txBody>
          <a:bodyPr/>
          <a:lstStyle/>
          <a:p>
            <a:fld id="{F4F817A3-155A-F549-9003-F784A914BDBD}" type="datetime1">
              <a:rPr lang="en-AU" smtClean="0"/>
              <a:t>23/09/2024</a:t>
            </a:fld>
            <a:endParaRPr lang="en-AU"/>
          </a:p>
        </p:txBody>
      </p:sp>
      <p:sp>
        <p:nvSpPr>
          <p:cNvPr id="5" name="Footer Placeholder 4">
            <a:extLst>
              <a:ext uri="{FF2B5EF4-FFF2-40B4-BE49-F238E27FC236}">
                <a16:creationId xmlns:a16="http://schemas.microsoft.com/office/drawing/2014/main" id="{17170A59-1CE5-492B-96B7-1B995935265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DB64790-6E66-4AE8-8D61-164B5CE6790D}"/>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4051630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D8628-44AD-414E-82D3-41D602DC2049}"/>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6C9BC59-1A0C-45C8-94D5-721BF0BF1B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3606681-3C75-4773-81DA-936A375B5054}"/>
              </a:ext>
            </a:extLst>
          </p:cNvPr>
          <p:cNvSpPr>
            <a:spLocks noGrp="1"/>
          </p:cNvSpPr>
          <p:nvPr>
            <p:ph type="dt" sz="half" idx="10"/>
          </p:nvPr>
        </p:nvSpPr>
        <p:spPr/>
        <p:txBody>
          <a:bodyPr/>
          <a:lstStyle/>
          <a:p>
            <a:fld id="{71CF2876-2058-314D-9B78-C8E711005692}" type="datetime1">
              <a:rPr lang="en-AU" smtClean="0"/>
              <a:t>23/09/2024</a:t>
            </a:fld>
            <a:endParaRPr lang="en-AU"/>
          </a:p>
        </p:txBody>
      </p:sp>
      <p:sp>
        <p:nvSpPr>
          <p:cNvPr id="5" name="Footer Placeholder 4">
            <a:extLst>
              <a:ext uri="{FF2B5EF4-FFF2-40B4-BE49-F238E27FC236}">
                <a16:creationId xmlns:a16="http://schemas.microsoft.com/office/drawing/2014/main" id="{41AD026D-8D1C-4206-A500-1659442288B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D070A68-4522-45D4-B395-6862E47695DD}"/>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171344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E353DB-AC68-4F4E-83E6-D5F330DDA6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6F87876-284B-49A6-B64B-A32382C5AD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7EBF907-276A-47DA-A1E6-A2BED2E1AEFA}"/>
              </a:ext>
            </a:extLst>
          </p:cNvPr>
          <p:cNvSpPr>
            <a:spLocks noGrp="1"/>
          </p:cNvSpPr>
          <p:nvPr>
            <p:ph type="dt" sz="half" idx="10"/>
          </p:nvPr>
        </p:nvSpPr>
        <p:spPr/>
        <p:txBody>
          <a:bodyPr/>
          <a:lstStyle/>
          <a:p>
            <a:fld id="{8A6862ED-C0DD-6748-9406-C086A6AC48A6}" type="datetime1">
              <a:rPr lang="en-AU" smtClean="0"/>
              <a:t>23/09/2024</a:t>
            </a:fld>
            <a:endParaRPr lang="en-AU"/>
          </a:p>
        </p:txBody>
      </p:sp>
      <p:sp>
        <p:nvSpPr>
          <p:cNvPr id="5" name="Footer Placeholder 4">
            <a:extLst>
              <a:ext uri="{FF2B5EF4-FFF2-40B4-BE49-F238E27FC236}">
                <a16:creationId xmlns:a16="http://schemas.microsoft.com/office/drawing/2014/main" id="{1B159108-E326-4F3E-8567-5F2F268C50F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7B4785D-CB47-421C-BD58-1429401010CE}"/>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260244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832CA-A601-473E-83ED-95CC9BE7FEB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E5627CD-7067-43B2-BADF-F93E89A4EC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900B1DF-2413-44EB-AC29-D626CB02ED1B}"/>
              </a:ext>
            </a:extLst>
          </p:cNvPr>
          <p:cNvSpPr>
            <a:spLocks noGrp="1"/>
          </p:cNvSpPr>
          <p:nvPr>
            <p:ph type="dt" sz="half" idx="10"/>
          </p:nvPr>
        </p:nvSpPr>
        <p:spPr/>
        <p:txBody>
          <a:bodyPr/>
          <a:lstStyle/>
          <a:p>
            <a:fld id="{73FA2B51-6646-3842-9C49-5F80DBA0219F}" type="datetime1">
              <a:rPr lang="en-AU" smtClean="0"/>
              <a:t>23/09/2024</a:t>
            </a:fld>
            <a:endParaRPr lang="en-AU"/>
          </a:p>
        </p:txBody>
      </p:sp>
      <p:sp>
        <p:nvSpPr>
          <p:cNvPr id="5" name="Footer Placeholder 4">
            <a:extLst>
              <a:ext uri="{FF2B5EF4-FFF2-40B4-BE49-F238E27FC236}">
                <a16:creationId xmlns:a16="http://schemas.microsoft.com/office/drawing/2014/main" id="{827B778D-043D-4E0F-A262-4E5097BB8CA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44D09F6-2425-4562-AEC1-644610CFD586}"/>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301969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6EE0C-AD10-4770-9335-3F7A4148DB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F3E7B15-7093-4064-856C-0543D5DCE5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BCAC20-6E45-44A1-B913-F59C94C3AC4C}"/>
              </a:ext>
            </a:extLst>
          </p:cNvPr>
          <p:cNvSpPr>
            <a:spLocks noGrp="1"/>
          </p:cNvSpPr>
          <p:nvPr>
            <p:ph type="dt" sz="half" idx="10"/>
          </p:nvPr>
        </p:nvSpPr>
        <p:spPr/>
        <p:txBody>
          <a:bodyPr/>
          <a:lstStyle/>
          <a:p>
            <a:fld id="{1272C653-2DBC-6745-946A-1BD841841874}" type="datetime1">
              <a:rPr lang="en-AU" smtClean="0"/>
              <a:t>23/09/2024</a:t>
            </a:fld>
            <a:endParaRPr lang="en-AU"/>
          </a:p>
        </p:txBody>
      </p:sp>
      <p:sp>
        <p:nvSpPr>
          <p:cNvPr id="5" name="Footer Placeholder 4">
            <a:extLst>
              <a:ext uri="{FF2B5EF4-FFF2-40B4-BE49-F238E27FC236}">
                <a16:creationId xmlns:a16="http://schemas.microsoft.com/office/drawing/2014/main" id="{9DF4B3FA-4A4F-48EF-B428-5F85A5F9B09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664F52B-9F12-4EFF-B40B-18DB53B73EDA}"/>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1483770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2BB8-DE78-41A8-8D0F-03081A69BC1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08228A0-8018-40E1-9CDF-53B7765992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F8E5A2-C89F-479F-B9F6-C7853FD173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B0E3040C-D1EA-42B6-A854-BDAD58E5E9EF}"/>
              </a:ext>
            </a:extLst>
          </p:cNvPr>
          <p:cNvSpPr>
            <a:spLocks noGrp="1"/>
          </p:cNvSpPr>
          <p:nvPr>
            <p:ph type="dt" sz="half" idx="10"/>
          </p:nvPr>
        </p:nvSpPr>
        <p:spPr/>
        <p:txBody>
          <a:bodyPr/>
          <a:lstStyle/>
          <a:p>
            <a:fld id="{256A3CB6-1975-744B-8F2F-0AAD86948EF2}" type="datetime1">
              <a:rPr lang="en-AU" smtClean="0"/>
              <a:t>23/09/2024</a:t>
            </a:fld>
            <a:endParaRPr lang="en-AU"/>
          </a:p>
        </p:txBody>
      </p:sp>
      <p:sp>
        <p:nvSpPr>
          <p:cNvPr id="6" name="Footer Placeholder 5">
            <a:extLst>
              <a:ext uri="{FF2B5EF4-FFF2-40B4-BE49-F238E27FC236}">
                <a16:creationId xmlns:a16="http://schemas.microsoft.com/office/drawing/2014/main" id="{0965396D-26E5-499B-BF3C-506B543C723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17F52E6-318E-4737-9C68-BF5DF7050F0F}"/>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273966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ED73-5779-4D93-905D-6B66D8BF45E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D225612-671E-48B3-BAFE-5662688FFE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13A6CC-74AE-4B20-A715-26AAC705BE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5FC5500-6A00-4F2E-A96C-1FBE58E18C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DDA2A4-71D9-4956-B587-65CCF9025E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66B23AB-BAC1-45F1-8F6F-8EE1A01A91AF}"/>
              </a:ext>
            </a:extLst>
          </p:cNvPr>
          <p:cNvSpPr>
            <a:spLocks noGrp="1"/>
          </p:cNvSpPr>
          <p:nvPr>
            <p:ph type="dt" sz="half" idx="10"/>
          </p:nvPr>
        </p:nvSpPr>
        <p:spPr/>
        <p:txBody>
          <a:bodyPr/>
          <a:lstStyle/>
          <a:p>
            <a:fld id="{79EDF48B-46C2-B94C-AC33-B580D8F82307}" type="datetime1">
              <a:rPr lang="en-AU" smtClean="0"/>
              <a:t>23/09/2024</a:t>
            </a:fld>
            <a:endParaRPr lang="en-AU"/>
          </a:p>
        </p:txBody>
      </p:sp>
      <p:sp>
        <p:nvSpPr>
          <p:cNvPr id="8" name="Footer Placeholder 7">
            <a:extLst>
              <a:ext uri="{FF2B5EF4-FFF2-40B4-BE49-F238E27FC236}">
                <a16:creationId xmlns:a16="http://schemas.microsoft.com/office/drawing/2014/main" id="{E86E985E-9E68-411B-AA4B-EFE4AC2BD4BE}"/>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0F3C5F78-0222-4B52-A70D-8BF6194FC375}"/>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394673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D9E33-57DC-40BE-A477-DBE18FBDC08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CE08B61-701D-47DA-AD0D-30941C21DE5C}"/>
              </a:ext>
            </a:extLst>
          </p:cNvPr>
          <p:cNvSpPr>
            <a:spLocks noGrp="1"/>
          </p:cNvSpPr>
          <p:nvPr>
            <p:ph type="dt" sz="half" idx="10"/>
          </p:nvPr>
        </p:nvSpPr>
        <p:spPr/>
        <p:txBody>
          <a:bodyPr/>
          <a:lstStyle/>
          <a:p>
            <a:fld id="{55C581EF-0BB0-674D-9069-FECCA797C765}" type="datetime1">
              <a:rPr lang="en-AU" smtClean="0"/>
              <a:t>23/09/2024</a:t>
            </a:fld>
            <a:endParaRPr lang="en-AU"/>
          </a:p>
        </p:txBody>
      </p:sp>
      <p:sp>
        <p:nvSpPr>
          <p:cNvPr id="4" name="Footer Placeholder 3">
            <a:extLst>
              <a:ext uri="{FF2B5EF4-FFF2-40B4-BE49-F238E27FC236}">
                <a16:creationId xmlns:a16="http://schemas.microsoft.com/office/drawing/2014/main" id="{3E75AFBC-9492-43F9-A742-3D9DE3AAE9F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29AA2221-5D4D-4D4B-9122-D159FCE255A2}"/>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554287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F319AC-8BCC-474A-AA62-54D0BFA2994B}"/>
              </a:ext>
            </a:extLst>
          </p:cNvPr>
          <p:cNvSpPr>
            <a:spLocks noGrp="1"/>
          </p:cNvSpPr>
          <p:nvPr>
            <p:ph type="dt" sz="half" idx="10"/>
          </p:nvPr>
        </p:nvSpPr>
        <p:spPr/>
        <p:txBody>
          <a:bodyPr/>
          <a:lstStyle/>
          <a:p>
            <a:fld id="{D4F9747B-5579-3447-B30C-88EA2FA9952E}" type="datetime1">
              <a:rPr lang="en-AU" smtClean="0"/>
              <a:t>23/09/2024</a:t>
            </a:fld>
            <a:endParaRPr lang="en-AU"/>
          </a:p>
        </p:txBody>
      </p:sp>
      <p:sp>
        <p:nvSpPr>
          <p:cNvPr id="3" name="Footer Placeholder 2">
            <a:extLst>
              <a:ext uri="{FF2B5EF4-FFF2-40B4-BE49-F238E27FC236}">
                <a16:creationId xmlns:a16="http://schemas.microsoft.com/office/drawing/2014/main" id="{032CFE2B-E634-4BFC-928D-51223FC2D037}"/>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6F6E5A5F-9D81-412E-9D06-ACC0041EEB81}"/>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2991290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8B7F1-5E6C-4619-8A61-5EAECEC873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22C7456-F363-4722-9D3C-A3698F3A8E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54D18E2-0C22-4386-8218-77A17CC9F3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710EC0-0293-4A27-8BA4-835BA6F5BFB4}"/>
              </a:ext>
            </a:extLst>
          </p:cNvPr>
          <p:cNvSpPr>
            <a:spLocks noGrp="1"/>
          </p:cNvSpPr>
          <p:nvPr>
            <p:ph type="dt" sz="half" idx="10"/>
          </p:nvPr>
        </p:nvSpPr>
        <p:spPr/>
        <p:txBody>
          <a:bodyPr/>
          <a:lstStyle/>
          <a:p>
            <a:fld id="{2519DD43-5980-924E-9D73-906F02663060}" type="datetime1">
              <a:rPr lang="en-AU" smtClean="0"/>
              <a:t>23/09/2024</a:t>
            </a:fld>
            <a:endParaRPr lang="en-AU"/>
          </a:p>
        </p:txBody>
      </p:sp>
      <p:sp>
        <p:nvSpPr>
          <p:cNvPr id="6" name="Footer Placeholder 5">
            <a:extLst>
              <a:ext uri="{FF2B5EF4-FFF2-40B4-BE49-F238E27FC236}">
                <a16:creationId xmlns:a16="http://schemas.microsoft.com/office/drawing/2014/main" id="{B223CC47-6FC0-4F9F-84F4-4A7698633FF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2BD9BD7-6555-4B5B-8A5A-B304EA20BFCE}"/>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3108786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64056-FA1E-40F8-8FCB-FDC15E0012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F67DD35-7576-45B2-86AF-5F84F3CF87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91F363D-93CC-4028-9DEB-1999AD472B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1FCE3F-6F04-4F43-919D-1EAAE748ED33}"/>
              </a:ext>
            </a:extLst>
          </p:cNvPr>
          <p:cNvSpPr>
            <a:spLocks noGrp="1"/>
          </p:cNvSpPr>
          <p:nvPr>
            <p:ph type="dt" sz="half" idx="10"/>
          </p:nvPr>
        </p:nvSpPr>
        <p:spPr/>
        <p:txBody>
          <a:bodyPr/>
          <a:lstStyle/>
          <a:p>
            <a:fld id="{8FF824A4-8F12-F645-B239-EC791ED66099}" type="datetime1">
              <a:rPr lang="en-AU" smtClean="0"/>
              <a:t>23/09/2024</a:t>
            </a:fld>
            <a:endParaRPr lang="en-AU"/>
          </a:p>
        </p:txBody>
      </p:sp>
      <p:sp>
        <p:nvSpPr>
          <p:cNvPr id="6" name="Footer Placeholder 5">
            <a:extLst>
              <a:ext uri="{FF2B5EF4-FFF2-40B4-BE49-F238E27FC236}">
                <a16:creationId xmlns:a16="http://schemas.microsoft.com/office/drawing/2014/main" id="{3FADD594-1E57-458F-AB73-1B0553C9C8F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29D278F-4CC7-4A2A-B1F7-193186F13A89}"/>
              </a:ext>
            </a:extLst>
          </p:cNvPr>
          <p:cNvSpPr>
            <a:spLocks noGrp="1"/>
          </p:cNvSpPr>
          <p:nvPr>
            <p:ph type="sldNum" sz="quarter" idx="12"/>
          </p:nvPr>
        </p:nvSpPr>
        <p:spPr/>
        <p:txBody>
          <a:bodyPr/>
          <a:lstStyle/>
          <a:p>
            <a:fld id="{649330CA-A8AC-48B1-8AA9-672F010DCCE4}" type="slidenum">
              <a:rPr lang="en-AU" smtClean="0"/>
              <a:t>‹#›</a:t>
            </a:fld>
            <a:endParaRPr lang="en-AU"/>
          </a:p>
        </p:txBody>
      </p:sp>
    </p:spTree>
    <p:extLst>
      <p:ext uri="{BB962C8B-B14F-4D97-AF65-F5344CB8AC3E}">
        <p14:creationId xmlns:p14="http://schemas.microsoft.com/office/powerpoint/2010/main" val="3188673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57B8A0-EEC1-4B19-9176-3536464F8C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B58A368-8620-4AF6-A552-00A86DB6C7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DB70C1B-F84A-40E4-9F4F-D5800EBB1C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9955A0-DE01-5C40-9688-0B4F2DA323C4}" type="datetime1">
              <a:rPr lang="en-AU" smtClean="0"/>
              <a:t>23/09/2024</a:t>
            </a:fld>
            <a:endParaRPr lang="en-AU"/>
          </a:p>
        </p:txBody>
      </p:sp>
      <p:sp>
        <p:nvSpPr>
          <p:cNvPr id="5" name="Footer Placeholder 4">
            <a:extLst>
              <a:ext uri="{FF2B5EF4-FFF2-40B4-BE49-F238E27FC236}">
                <a16:creationId xmlns:a16="http://schemas.microsoft.com/office/drawing/2014/main" id="{2944F893-CCC5-4599-B511-EBF8D5665B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152359A-CDB5-47D5-B584-4DE4C2DEFE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330CA-A8AC-48B1-8AA9-672F010DCCE4}" type="slidenum">
              <a:rPr lang="en-AU" smtClean="0"/>
              <a:t>‹#›</a:t>
            </a:fld>
            <a:endParaRPr lang="en-AU"/>
          </a:p>
        </p:txBody>
      </p:sp>
    </p:spTree>
    <p:extLst>
      <p:ext uri="{BB962C8B-B14F-4D97-AF65-F5344CB8AC3E}">
        <p14:creationId xmlns:p14="http://schemas.microsoft.com/office/powerpoint/2010/main" val="3327501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indandconnect.gov.au/support-servic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hyperlink" Target="https://www.health.gov.au/topics/aged-care/providing-aged-care-services/reporting/specialisation-verification-framework"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790A9B2-EE39-4705-B196-CD1AFD96D869}"/>
              </a:ext>
            </a:extLst>
          </p:cNvPr>
          <p:cNvSpPr>
            <a:spLocks noGrp="1"/>
          </p:cNvSpPr>
          <p:nvPr>
            <p:ph type="sldNum" sz="quarter" idx="12"/>
          </p:nvPr>
        </p:nvSpPr>
        <p:spPr/>
        <p:txBody>
          <a:bodyPr/>
          <a:lstStyle/>
          <a:p>
            <a:fld id="{649330CA-A8AC-48B1-8AA9-672F010DCCE4}" type="slidenum">
              <a:rPr lang="en-AU" smtClean="0"/>
              <a:t>1</a:t>
            </a:fld>
            <a:endParaRPr lang="en-AU"/>
          </a:p>
        </p:txBody>
      </p:sp>
      <p:pic>
        <p:nvPicPr>
          <p:cNvPr id="8" name="Picture 7" descr="Text&#10;&#10;Description automatically generated">
            <a:extLst>
              <a:ext uri="{FF2B5EF4-FFF2-40B4-BE49-F238E27FC236}">
                <a16:creationId xmlns:a16="http://schemas.microsoft.com/office/drawing/2014/main" id="{271111E5-76D6-49B8-A7F8-A516B2BD6B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66" y="0"/>
            <a:ext cx="12171734" cy="6858000"/>
          </a:xfrm>
          <a:prstGeom prst="rect">
            <a:avLst/>
          </a:prstGeom>
          <a:ln>
            <a:noFill/>
          </a:ln>
          <a:effectLst>
            <a:softEdge rad="112500"/>
          </a:effectLst>
        </p:spPr>
      </p:pic>
      <p:sp>
        <p:nvSpPr>
          <p:cNvPr id="5" name="Title 4">
            <a:extLst>
              <a:ext uri="{FF2B5EF4-FFF2-40B4-BE49-F238E27FC236}">
                <a16:creationId xmlns:a16="http://schemas.microsoft.com/office/drawing/2014/main" id="{71392865-6EA7-CF4E-B497-C169975D3A19}"/>
              </a:ext>
            </a:extLst>
          </p:cNvPr>
          <p:cNvSpPr>
            <a:spLocks noGrp="1"/>
          </p:cNvSpPr>
          <p:nvPr>
            <p:ph type="ctrTitle"/>
          </p:nvPr>
        </p:nvSpPr>
        <p:spPr>
          <a:xfrm>
            <a:off x="571736" y="1707739"/>
            <a:ext cx="8699500" cy="2204880"/>
          </a:xfrm>
        </p:spPr>
        <p:txBody>
          <a:bodyPr>
            <a:normAutofit/>
          </a:bodyPr>
          <a:lstStyle/>
          <a:p>
            <a:br>
              <a:rPr lang="en-US" sz="3600">
                <a:latin typeface="Arial" panose="020B0604020202020204" pitchFamily="34" charset="0"/>
                <a:cs typeface="Arial" panose="020B0604020202020204" pitchFamily="34" charset="0"/>
              </a:rPr>
            </a:br>
            <a:r>
              <a:rPr lang="en-AU" sz="3600">
                <a:solidFill>
                  <a:srgbClr val="EF7D1D"/>
                </a:solidFill>
                <a:effectLst/>
                <a:latin typeface="Arial"/>
                <a:ea typeface="Calibri"/>
                <a:cs typeface="Arial"/>
              </a:rPr>
              <a:t>10</a:t>
            </a:r>
            <a:r>
              <a:rPr lang="en-AU" sz="3600">
                <a:solidFill>
                  <a:srgbClr val="EF7D1D"/>
                </a:solidFill>
                <a:latin typeface="Arial"/>
                <a:ea typeface="Calibri"/>
                <a:cs typeface="Arial"/>
              </a:rPr>
              <a:t> </a:t>
            </a:r>
            <a:r>
              <a:rPr lang="en-AU" sz="3600">
                <a:solidFill>
                  <a:srgbClr val="EF7D1D"/>
                </a:solidFill>
                <a:effectLst/>
                <a:latin typeface="Arial"/>
                <a:ea typeface="Calibri"/>
                <a:cs typeface="Arial"/>
              </a:rPr>
              <a:t>steps to Trauma </a:t>
            </a:r>
            <a:r>
              <a:rPr lang="en-AU" sz="3600">
                <a:solidFill>
                  <a:srgbClr val="EF7D1D"/>
                </a:solidFill>
                <a:latin typeface="Arial"/>
                <a:ea typeface="Calibri"/>
                <a:cs typeface="Arial"/>
              </a:rPr>
              <a:t>Aware and Healing Informed</a:t>
            </a:r>
            <a:r>
              <a:rPr lang="en-AU" sz="3600">
                <a:solidFill>
                  <a:srgbClr val="EF7D1D"/>
                </a:solidFill>
                <a:effectLst/>
                <a:latin typeface="Arial"/>
                <a:ea typeface="Calibri"/>
                <a:cs typeface="Arial"/>
              </a:rPr>
              <a:t> Residential Aged Care for Forgotten Australians and careleavers</a:t>
            </a:r>
            <a:endParaRPr lang="en-US" sz="3600">
              <a:solidFill>
                <a:srgbClr val="EF7D1D"/>
              </a:solidFill>
              <a:latin typeface="Arial"/>
              <a:ea typeface="Calibri"/>
              <a:cs typeface="Arial"/>
            </a:endParaRPr>
          </a:p>
        </p:txBody>
      </p:sp>
    </p:spTree>
    <p:extLst>
      <p:ext uri="{BB962C8B-B14F-4D97-AF65-F5344CB8AC3E}">
        <p14:creationId xmlns:p14="http://schemas.microsoft.com/office/powerpoint/2010/main" val="3292943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065753" y="1614068"/>
            <a:ext cx="9207747" cy="4632110"/>
          </a:xfrm>
        </p:spPr>
        <p:txBody>
          <a:bodyPr>
            <a:normAutofit fontScale="90000"/>
          </a:bodyPr>
          <a:lstStyle/>
          <a:p>
            <a:r>
              <a:rPr lang="en-US" b="1">
                <a:solidFill>
                  <a:schemeClr val="accent2">
                    <a:lumMod val="75000"/>
                  </a:schemeClr>
                </a:solidFill>
              </a:rPr>
              <a:t>Supporting materials</a:t>
            </a:r>
            <a:br>
              <a:rPr lang="en-US" b="1">
                <a:solidFill>
                  <a:schemeClr val="accent2">
                    <a:lumMod val="75000"/>
                  </a:schemeClr>
                </a:solidFill>
              </a:rPr>
            </a:br>
            <a:br>
              <a:rPr lang="en-US" b="1">
                <a:solidFill>
                  <a:schemeClr val="accent2">
                    <a:lumMod val="75000"/>
                  </a:schemeClr>
                </a:solidFill>
              </a:rPr>
            </a:br>
            <a:r>
              <a:rPr lang="en-US" err="1">
                <a:solidFill>
                  <a:schemeClr val="accent2">
                    <a:lumMod val="75000"/>
                  </a:schemeClr>
                </a:solidFill>
              </a:rPr>
              <a:t>i</a:t>
            </a:r>
            <a:r>
              <a:rPr lang="en-US">
                <a:solidFill>
                  <a:schemeClr val="accent2">
                    <a:lumMod val="75000"/>
                  </a:schemeClr>
                </a:solidFill>
              </a:rPr>
              <a:t>.</a:t>
            </a:r>
            <a:r>
              <a:rPr lang="en-US" b="1">
                <a:solidFill>
                  <a:schemeClr val="accent2">
                    <a:lumMod val="75000"/>
                  </a:schemeClr>
                </a:solidFill>
              </a:rPr>
              <a:t>	</a:t>
            </a:r>
            <a:r>
              <a:rPr lang="en-US">
                <a:solidFill>
                  <a:schemeClr val="accent2">
                    <a:lumMod val="75000"/>
                  </a:schemeClr>
                </a:solidFill>
              </a:rPr>
              <a:t>List of careleaver support services</a:t>
            </a:r>
            <a:br>
              <a:rPr lang="en-US">
                <a:solidFill>
                  <a:schemeClr val="accent2">
                    <a:lumMod val="75000"/>
                  </a:schemeClr>
                </a:solidFill>
              </a:rPr>
            </a:br>
            <a:r>
              <a:rPr lang="en-US">
                <a:solidFill>
                  <a:schemeClr val="accent2">
                    <a:lumMod val="75000"/>
                  </a:schemeClr>
                </a:solidFill>
              </a:rPr>
              <a:t>	</a:t>
            </a:r>
            <a:r>
              <a:rPr lang="en-AU">
                <a:solidFill>
                  <a:schemeClr val="accent2">
                    <a:lumMod val="75000"/>
                  </a:schemeClr>
                </a:solidFill>
                <a:hlinkClick r:id="rId3">
                  <a:extLst>
                    <a:ext uri="{A12FA001-AC4F-418D-AE19-62706E023703}">
                      <ahyp:hlinkClr xmlns:ahyp="http://schemas.microsoft.com/office/drawing/2018/hyperlinkcolor" val="tx"/>
                    </a:ext>
                  </a:extLst>
                </a:hlinkClick>
              </a:rPr>
              <a:t>Support Services | Find and Connect</a:t>
            </a:r>
            <a:br>
              <a:rPr lang="en-AU">
                <a:solidFill>
                  <a:schemeClr val="accent2">
                    <a:lumMod val="75000"/>
                  </a:schemeClr>
                </a:solidFill>
              </a:rPr>
            </a:br>
            <a:br>
              <a:rPr lang="en-US">
                <a:solidFill>
                  <a:schemeClr val="accent2">
                    <a:lumMod val="75000"/>
                  </a:schemeClr>
                </a:solidFill>
              </a:rPr>
            </a:br>
            <a:r>
              <a:rPr lang="en-US">
                <a:solidFill>
                  <a:schemeClr val="accent2">
                    <a:lumMod val="75000"/>
                  </a:schemeClr>
                </a:solidFill>
              </a:rPr>
              <a:t>ii.	MOU template</a:t>
            </a:r>
            <a:br>
              <a:rPr lang="en-US">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4"/>
          <a:stretch>
            <a:fillRect/>
          </a:stretch>
        </p:blipFill>
        <p:spPr>
          <a:xfrm>
            <a:off x="9213090" y="3428999"/>
            <a:ext cx="2766456" cy="3255963"/>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10</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F6C2BB39-8F05-66B5-3E2D-C1FA0325EDF3}"/>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10</a:t>
            </a:r>
          </a:p>
        </p:txBody>
      </p:sp>
    </p:spTree>
    <p:extLst>
      <p:ext uri="{BB962C8B-B14F-4D97-AF65-F5344CB8AC3E}">
        <p14:creationId xmlns:p14="http://schemas.microsoft.com/office/powerpoint/2010/main" val="1670534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065753" y="1614068"/>
            <a:ext cx="9207747" cy="4632110"/>
          </a:xfrm>
        </p:spPr>
        <p:txBody>
          <a:bodyPr>
            <a:normAutofit fontScale="90000"/>
          </a:bodyPr>
          <a:lstStyle/>
          <a:p>
            <a:r>
              <a:rPr lang="en-US" b="1">
                <a:solidFill>
                  <a:schemeClr val="accent2">
                    <a:lumMod val="75000"/>
                  </a:schemeClr>
                </a:solidFill>
              </a:rPr>
              <a:t>5.	Document review and set approach</a:t>
            </a:r>
            <a:br>
              <a:rPr lang="en-US" b="1">
                <a:solidFill>
                  <a:schemeClr val="accent2">
                    <a:lumMod val="75000"/>
                  </a:schemeClr>
                </a:solidFill>
              </a:rPr>
            </a:br>
            <a:br>
              <a:rPr lang="en-US" b="1">
                <a:solidFill>
                  <a:schemeClr val="accent2">
                    <a:lumMod val="75000"/>
                  </a:schemeClr>
                </a:solidFill>
              </a:rPr>
            </a:br>
            <a:r>
              <a:rPr lang="en-US">
                <a:solidFill>
                  <a:schemeClr val="accent2">
                    <a:lumMod val="75000"/>
                  </a:schemeClr>
                </a:solidFill>
              </a:rPr>
              <a:t>What documentation needs to be reviewed to embed trauma informed care and how will you </a:t>
            </a:r>
            <a:r>
              <a:rPr lang="en-US" err="1">
                <a:solidFill>
                  <a:schemeClr val="accent2">
                    <a:lumMod val="75000"/>
                  </a:schemeClr>
                </a:solidFill>
              </a:rPr>
              <a:t>formalise</a:t>
            </a:r>
            <a:r>
              <a:rPr lang="en-US">
                <a:solidFill>
                  <a:schemeClr val="accent2">
                    <a:lumMod val="75000"/>
                  </a:schemeClr>
                </a:solidFill>
              </a:rPr>
              <a:t> your approach into business as usual? Some suggestions follow </a:t>
            </a:r>
            <a:br>
              <a:rPr lang="en-US" b="1">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10054762" y="4419600"/>
            <a:ext cx="1924784" cy="2265362"/>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11</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B03286CD-3042-0A44-93C4-A6D0D87F6CD1}"/>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10</a:t>
            </a:r>
          </a:p>
        </p:txBody>
      </p:sp>
    </p:spTree>
    <p:extLst>
      <p:ext uri="{BB962C8B-B14F-4D97-AF65-F5344CB8AC3E}">
        <p14:creationId xmlns:p14="http://schemas.microsoft.com/office/powerpoint/2010/main" val="2413688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065753" y="1614068"/>
            <a:ext cx="9207747" cy="4632110"/>
          </a:xfrm>
        </p:spPr>
        <p:txBody>
          <a:bodyPr>
            <a:normAutofit fontScale="90000"/>
          </a:bodyPr>
          <a:lstStyle/>
          <a:p>
            <a:r>
              <a:rPr lang="en-US" b="1">
                <a:solidFill>
                  <a:schemeClr val="accent2">
                    <a:lumMod val="75000"/>
                  </a:schemeClr>
                </a:solidFill>
              </a:rPr>
              <a:t>Supporting material</a:t>
            </a:r>
            <a:br>
              <a:rPr lang="en-US" b="1"/>
            </a:br>
            <a:br>
              <a:rPr lang="en-US"/>
            </a:br>
            <a:r>
              <a:rPr lang="en-US" err="1">
                <a:solidFill>
                  <a:schemeClr val="accent2">
                    <a:lumMod val="75000"/>
                  </a:schemeClr>
                </a:solidFill>
              </a:rPr>
              <a:t>i</a:t>
            </a:r>
            <a:r>
              <a:rPr lang="en-US">
                <a:solidFill>
                  <a:schemeClr val="accent2">
                    <a:lumMod val="75000"/>
                  </a:schemeClr>
                </a:solidFill>
              </a:rPr>
              <a:t>.	Staff induction material paragraphs</a:t>
            </a:r>
            <a:br>
              <a:rPr lang="en-US"/>
            </a:br>
            <a:r>
              <a:rPr lang="en-US">
                <a:solidFill>
                  <a:schemeClr val="accent2">
                    <a:lumMod val="75000"/>
                  </a:schemeClr>
                </a:solidFill>
              </a:rPr>
              <a:t>ii.	Trauma informed aged care policy/</a:t>
            </a:r>
            <a:br>
              <a:rPr lang="en-US">
                <a:solidFill>
                  <a:schemeClr val="accent2">
                    <a:lumMod val="75000"/>
                  </a:schemeClr>
                </a:solidFill>
              </a:rPr>
            </a:br>
            <a:r>
              <a:rPr lang="en-US">
                <a:solidFill>
                  <a:schemeClr val="accent2">
                    <a:lumMod val="75000"/>
                  </a:schemeClr>
                </a:solidFill>
              </a:rPr>
              <a:t>	statement of commitment 	template</a:t>
            </a:r>
            <a:br>
              <a:rPr lang="en-US"/>
            </a:br>
            <a:r>
              <a:rPr lang="en-US">
                <a:solidFill>
                  <a:schemeClr val="accent2">
                    <a:lumMod val="75000"/>
                  </a:schemeClr>
                </a:solidFill>
              </a:rPr>
              <a:t>iii.	Visitor fact sheet – trauma informed 	care</a:t>
            </a:r>
            <a:br>
              <a:rPr lang="en-US"/>
            </a:br>
            <a:br>
              <a:rPr lang="en-US" b="1"/>
            </a:br>
            <a:br>
              <a:rPr lang="en-US"/>
            </a:br>
            <a:br>
              <a:rPr lang="en-US"/>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666514" y="3962654"/>
            <a:ext cx="2313032" cy="2722308"/>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12</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B03286CD-3042-0A44-93C4-A6D0D87F6CD1}"/>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10</a:t>
            </a:r>
          </a:p>
        </p:txBody>
      </p:sp>
    </p:spTree>
    <p:extLst>
      <p:ext uri="{BB962C8B-B14F-4D97-AF65-F5344CB8AC3E}">
        <p14:creationId xmlns:p14="http://schemas.microsoft.com/office/powerpoint/2010/main" val="1476305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487030" y="2427514"/>
            <a:ext cx="9843513" cy="5048750"/>
          </a:xfrm>
        </p:spPr>
        <p:txBody>
          <a:bodyPr>
            <a:normAutofit fontScale="90000"/>
          </a:bodyPr>
          <a:lstStyle/>
          <a:p>
            <a:r>
              <a:rPr lang="en-US" b="1">
                <a:solidFill>
                  <a:schemeClr val="accent2">
                    <a:lumMod val="75000"/>
                  </a:schemeClr>
                </a:solidFill>
              </a:rPr>
              <a:t>6.	Creating a positive resident experience</a:t>
            </a:r>
            <a:br>
              <a:rPr lang="en-US" b="1">
                <a:solidFill>
                  <a:schemeClr val="accent2">
                    <a:lumMod val="75000"/>
                  </a:schemeClr>
                </a:solidFill>
              </a:rPr>
            </a:br>
            <a:br>
              <a:rPr lang="en-US" b="1">
                <a:solidFill>
                  <a:schemeClr val="accent2">
                    <a:lumMod val="75000"/>
                  </a:schemeClr>
                </a:solidFill>
              </a:rPr>
            </a:br>
            <a:r>
              <a:rPr lang="en-US" sz="3600">
                <a:solidFill>
                  <a:schemeClr val="accent2">
                    <a:lumMod val="75000"/>
                  </a:schemeClr>
                </a:solidFill>
              </a:rPr>
              <a:t>How will residents experience trauma aware and healing informed care? In this phase you will ensure there is information about your approach in your information material and on your website, you will provide opportunities for people to disclose a care history at intake and in lifestyle planning, you will have material accessible from care leaver services where someone does disclose, and you will think about marking days of significance for Forgotten Australians and care leavers. Check to make sure that building names are not adding to trauma.</a:t>
            </a:r>
            <a:br>
              <a:rPr lang="en-US" b="1">
                <a:solidFill>
                  <a:schemeClr val="accent2">
                    <a:lumMod val="75000"/>
                  </a:schemeClr>
                </a:solidFill>
              </a:rPr>
            </a:br>
            <a:br>
              <a:rPr lang="en-US">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10199632" y="4248416"/>
            <a:ext cx="1950084" cy="2295139"/>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13</a:t>
            </a:fld>
            <a:endParaRPr lang="en-US"/>
          </a:p>
        </p:txBody>
      </p:sp>
      <p:sp>
        <p:nvSpPr>
          <p:cNvPr id="5" name="TextBox 4">
            <a:extLst>
              <a:ext uri="{FF2B5EF4-FFF2-40B4-BE49-F238E27FC236}">
                <a16:creationId xmlns:a16="http://schemas.microsoft.com/office/drawing/2014/main" id="{E9C623B5-E542-E1E0-A6E1-8298230D8E7F}"/>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11</a:t>
            </a:r>
          </a:p>
        </p:txBody>
      </p:sp>
    </p:spTree>
    <p:extLst>
      <p:ext uri="{BB962C8B-B14F-4D97-AF65-F5344CB8AC3E}">
        <p14:creationId xmlns:p14="http://schemas.microsoft.com/office/powerpoint/2010/main" val="1140672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051898" y="2071268"/>
            <a:ext cx="9207747" cy="4632110"/>
          </a:xfrm>
        </p:spPr>
        <p:txBody>
          <a:bodyPr>
            <a:normAutofit fontScale="90000"/>
          </a:bodyPr>
          <a:lstStyle/>
          <a:p>
            <a:r>
              <a:rPr lang="en-US">
                <a:solidFill>
                  <a:schemeClr val="accent2">
                    <a:lumMod val="75000"/>
                  </a:schemeClr>
                </a:solidFill>
              </a:rPr>
              <a:t>Supporting material </a:t>
            </a:r>
            <a:br>
              <a:rPr lang="en-US" b="1"/>
            </a:br>
            <a:br>
              <a:rPr lang="en-US"/>
            </a:br>
            <a:r>
              <a:rPr lang="en-US" err="1">
                <a:solidFill>
                  <a:schemeClr val="accent2">
                    <a:lumMod val="75000"/>
                  </a:schemeClr>
                </a:solidFill>
              </a:rPr>
              <a:t>i</a:t>
            </a:r>
            <a:r>
              <a:rPr lang="en-US">
                <a:solidFill>
                  <a:schemeClr val="accent2">
                    <a:lumMod val="75000"/>
                  </a:schemeClr>
                </a:solidFill>
              </a:rPr>
              <a:t>.	Calendar of significant days</a:t>
            </a:r>
            <a:br>
              <a:rPr lang="en-US"/>
            </a:br>
            <a:r>
              <a:rPr lang="en-US">
                <a:solidFill>
                  <a:schemeClr val="accent2">
                    <a:lumMod val="75000"/>
                  </a:schemeClr>
                </a:solidFill>
              </a:rPr>
              <a:t>ii.	Diversity intake form</a:t>
            </a:r>
            <a:br>
              <a:rPr lang="en-US"/>
            </a:br>
            <a:r>
              <a:rPr lang="en-US">
                <a:solidFill>
                  <a:schemeClr val="accent2">
                    <a:lumMod val="75000"/>
                  </a:schemeClr>
                </a:solidFill>
              </a:rPr>
              <a:t>iii.	Information for new or prospective 	residents</a:t>
            </a:r>
            <a:br>
              <a:rPr lang="en-US"/>
            </a:br>
            <a:br>
              <a:rPr lang="en-US" b="1"/>
            </a:br>
            <a:br>
              <a:rPr lang="en-US"/>
            </a:br>
            <a:br>
              <a:rPr lang="en-US" b="1"/>
            </a:br>
            <a:br>
              <a:rPr lang="en-US"/>
            </a:br>
            <a:br>
              <a:rPr lang="en-US"/>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878291" y="4339579"/>
            <a:ext cx="2101255" cy="2473059"/>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14</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E9C623B5-E542-E1E0-A6E1-8298230D8E7F}"/>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11</a:t>
            </a:r>
          </a:p>
        </p:txBody>
      </p:sp>
    </p:spTree>
    <p:extLst>
      <p:ext uri="{BB962C8B-B14F-4D97-AF65-F5344CB8AC3E}">
        <p14:creationId xmlns:p14="http://schemas.microsoft.com/office/powerpoint/2010/main" val="2202840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065753" y="2362213"/>
            <a:ext cx="9207747" cy="4632110"/>
          </a:xfrm>
        </p:spPr>
        <p:txBody>
          <a:bodyPr>
            <a:normAutofit fontScale="90000"/>
          </a:bodyPr>
          <a:lstStyle/>
          <a:p>
            <a:r>
              <a:rPr lang="en-US" b="1">
                <a:solidFill>
                  <a:schemeClr val="accent2">
                    <a:lumMod val="75000"/>
                  </a:schemeClr>
                </a:solidFill>
              </a:rPr>
              <a:t>7.	Planning for launch</a:t>
            </a:r>
            <a:br>
              <a:rPr lang="en-US" b="1">
                <a:solidFill>
                  <a:schemeClr val="accent2">
                    <a:lumMod val="75000"/>
                  </a:schemeClr>
                </a:solidFill>
              </a:rPr>
            </a:br>
            <a:br>
              <a:rPr lang="en-US" b="1">
                <a:solidFill>
                  <a:schemeClr val="accent2">
                    <a:lumMod val="75000"/>
                  </a:schemeClr>
                </a:solidFill>
              </a:rPr>
            </a:br>
            <a:r>
              <a:rPr lang="en-US">
                <a:solidFill>
                  <a:schemeClr val="accent2">
                    <a:lumMod val="75000"/>
                  </a:schemeClr>
                </a:solidFill>
              </a:rPr>
              <a:t>A launch is optional but it is a great opportunity to create momentum, bring in your staff and residents and to connect with your broader community on trauma aware and healing informed care. </a:t>
            </a:r>
            <a:br>
              <a:rPr lang="en-US" b="1">
                <a:solidFill>
                  <a:schemeClr val="accent2">
                    <a:lumMod val="75000"/>
                  </a:schemeClr>
                </a:solidFill>
              </a:rPr>
            </a:br>
            <a:br>
              <a:rPr lang="en-US" b="1">
                <a:solidFill>
                  <a:schemeClr val="accent2">
                    <a:lumMod val="75000"/>
                  </a:schemeClr>
                </a:solidFill>
              </a:rPr>
            </a:br>
            <a:br>
              <a:rPr lang="en-US" b="1">
                <a:solidFill>
                  <a:schemeClr val="accent2">
                    <a:lumMod val="75000"/>
                  </a:schemeClr>
                </a:solidFill>
              </a:rPr>
            </a:br>
            <a:r>
              <a:rPr lang="en-US" err="1">
                <a:solidFill>
                  <a:schemeClr val="accent2">
                    <a:lumMod val="75000"/>
                  </a:schemeClr>
                </a:solidFill>
              </a:rPr>
              <a:t>i</a:t>
            </a:r>
            <a:r>
              <a:rPr lang="en-US">
                <a:solidFill>
                  <a:schemeClr val="accent2">
                    <a:lumMod val="75000"/>
                  </a:schemeClr>
                </a:solidFill>
              </a:rPr>
              <a:t>.	</a:t>
            </a:r>
            <a:br>
              <a:rPr lang="en-US" b="1">
                <a:solidFill>
                  <a:schemeClr val="accent2">
                    <a:lumMod val="75000"/>
                  </a:schemeClr>
                </a:solidFill>
              </a:rPr>
            </a:br>
            <a:br>
              <a:rPr lang="en-US">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628910" y="3918397"/>
            <a:ext cx="2350636" cy="2766566"/>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15</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1D980257-92D6-9498-9AED-596E63440FF7}"/>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12</a:t>
            </a:r>
          </a:p>
        </p:txBody>
      </p:sp>
    </p:spTree>
    <p:extLst>
      <p:ext uri="{BB962C8B-B14F-4D97-AF65-F5344CB8AC3E}">
        <p14:creationId xmlns:p14="http://schemas.microsoft.com/office/powerpoint/2010/main" val="113776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065753" y="2362213"/>
            <a:ext cx="9207747" cy="4632110"/>
          </a:xfrm>
        </p:spPr>
        <p:txBody>
          <a:bodyPr>
            <a:normAutofit fontScale="90000"/>
          </a:bodyPr>
          <a:lstStyle/>
          <a:p>
            <a:r>
              <a:rPr lang="en-US">
                <a:solidFill>
                  <a:schemeClr val="accent2">
                    <a:lumMod val="75000"/>
                  </a:schemeClr>
                </a:solidFill>
              </a:rPr>
              <a:t>Supporting materials</a:t>
            </a:r>
            <a:br>
              <a:rPr lang="en-US" b="1">
                <a:solidFill>
                  <a:schemeClr val="accent2">
                    <a:lumMod val="75000"/>
                  </a:schemeClr>
                </a:solidFill>
              </a:rPr>
            </a:br>
            <a:br>
              <a:rPr lang="en-US" b="1">
                <a:solidFill>
                  <a:schemeClr val="accent2">
                    <a:lumMod val="75000"/>
                  </a:schemeClr>
                </a:solidFill>
              </a:rPr>
            </a:br>
            <a:r>
              <a:rPr lang="en-US" err="1">
                <a:solidFill>
                  <a:schemeClr val="accent2">
                    <a:lumMod val="75000"/>
                  </a:schemeClr>
                </a:solidFill>
              </a:rPr>
              <a:t>i</a:t>
            </a:r>
            <a:r>
              <a:rPr lang="en-US">
                <a:solidFill>
                  <a:schemeClr val="accent2">
                    <a:lumMod val="75000"/>
                  </a:schemeClr>
                </a:solidFill>
              </a:rPr>
              <a:t>.	Community fact sheet</a:t>
            </a:r>
            <a:br>
              <a:rPr lang="en-US">
                <a:solidFill>
                  <a:schemeClr val="accent2">
                    <a:lumMod val="75000"/>
                  </a:schemeClr>
                </a:solidFill>
              </a:rPr>
            </a:br>
            <a:r>
              <a:rPr lang="en-US">
                <a:solidFill>
                  <a:schemeClr val="accent2">
                    <a:lumMod val="75000"/>
                  </a:schemeClr>
                </a:solidFill>
              </a:rPr>
              <a:t>ii.	Resident fact sheet</a:t>
            </a:r>
            <a:br>
              <a:rPr lang="en-US">
                <a:solidFill>
                  <a:schemeClr val="accent2">
                    <a:lumMod val="75000"/>
                  </a:schemeClr>
                </a:solidFill>
              </a:rPr>
            </a:br>
            <a:r>
              <a:rPr lang="en-US">
                <a:solidFill>
                  <a:schemeClr val="accent2">
                    <a:lumMod val="75000"/>
                  </a:schemeClr>
                </a:solidFill>
              </a:rPr>
              <a:t>iii. 	Launch program draft</a:t>
            </a:r>
            <a:br>
              <a:rPr lang="en-US" b="1">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789416" y="4107305"/>
            <a:ext cx="2190129" cy="2577658"/>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16</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1D980257-92D6-9498-9AED-596E63440FF7}"/>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12</a:t>
            </a:r>
          </a:p>
        </p:txBody>
      </p:sp>
    </p:spTree>
    <p:extLst>
      <p:ext uri="{BB962C8B-B14F-4D97-AF65-F5344CB8AC3E}">
        <p14:creationId xmlns:p14="http://schemas.microsoft.com/office/powerpoint/2010/main" val="3771410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955554" y="2595097"/>
            <a:ext cx="9207747" cy="4632110"/>
          </a:xfrm>
        </p:spPr>
        <p:txBody>
          <a:bodyPr>
            <a:normAutofit fontScale="90000"/>
          </a:bodyPr>
          <a:lstStyle/>
          <a:p>
            <a:r>
              <a:rPr lang="en-US" b="1">
                <a:solidFill>
                  <a:schemeClr val="accent2">
                    <a:lumMod val="75000"/>
                  </a:schemeClr>
                </a:solidFill>
              </a:rPr>
              <a:t>8.	Embedding your program</a:t>
            </a:r>
            <a:br>
              <a:rPr lang="en-US" b="1"/>
            </a:br>
            <a:br>
              <a:rPr lang="en-US" b="1"/>
            </a:br>
            <a:r>
              <a:rPr lang="en-US">
                <a:solidFill>
                  <a:schemeClr val="accent2">
                    <a:lumMod val="75000"/>
                  </a:schemeClr>
                </a:solidFill>
              </a:rPr>
              <a:t>Run weekly toolkit sessions with your teams. Include updates on your actions in newsletters and communications with residents, families and staff. Maybe have a standing agenda item in team meetings</a:t>
            </a:r>
            <a:br>
              <a:rPr lang="en-US" b="1"/>
            </a:br>
            <a:br>
              <a:rPr lang="en-US"/>
            </a:br>
            <a:br>
              <a:rPr lang="en-US" b="1"/>
            </a:br>
            <a:br>
              <a:rPr lang="en-US" b="1"/>
            </a:br>
            <a:br>
              <a:rPr lang="en-US"/>
            </a:br>
            <a:br>
              <a:rPr lang="en-US" b="1"/>
            </a:br>
            <a:br>
              <a:rPr lang="en-US"/>
            </a:br>
            <a:br>
              <a:rPr lang="en-US"/>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628910" y="3918397"/>
            <a:ext cx="2350636" cy="2766566"/>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17</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D8AFC4C7-EB86-9909-4D87-6E75565F60E4}"/>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13-22</a:t>
            </a:r>
          </a:p>
        </p:txBody>
      </p:sp>
    </p:spTree>
    <p:extLst>
      <p:ext uri="{BB962C8B-B14F-4D97-AF65-F5344CB8AC3E}">
        <p14:creationId xmlns:p14="http://schemas.microsoft.com/office/powerpoint/2010/main" val="158822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988211" y="1724240"/>
            <a:ext cx="9207747" cy="4632110"/>
          </a:xfrm>
        </p:spPr>
        <p:txBody>
          <a:bodyPr>
            <a:normAutofit fontScale="90000"/>
          </a:bodyPr>
          <a:lstStyle/>
          <a:p>
            <a:r>
              <a:rPr lang="en-US" b="1">
                <a:solidFill>
                  <a:schemeClr val="accent2">
                    <a:lumMod val="75000"/>
                  </a:schemeClr>
                </a:solidFill>
              </a:rPr>
              <a:t>8.	Embedding your program</a:t>
            </a:r>
            <a:br>
              <a:rPr lang="en-US" b="1"/>
            </a:br>
            <a:br>
              <a:rPr lang="en-US" b="1"/>
            </a:br>
            <a:r>
              <a:rPr lang="en-US" err="1">
                <a:solidFill>
                  <a:schemeClr val="accent2">
                    <a:lumMod val="75000"/>
                  </a:schemeClr>
                </a:solidFill>
              </a:rPr>
              <a:t>i</a:t>
            </a:r>
            <a:r>
              <a:rPr lang="en-US">
                <a:solidFill>
                  <a:schemeClr val="accent2">
                    <a:lumMod val="75000"/>
                  </a:schemeClr>
                </a:solidFill>
              </a:rPr>
              <a:t>.</a:t>
            </a:r>
            <a:r>
              <a:rPr lang="en-US" b="1">
                <a:solidFill>
                  <a:schemeClr val="accent2">
                    <a:lumMod val="75000"/>
                  </a:schemeClr>
                </a:solidFill>
              </a:rPr>
              <a:t>	</a:t>
            </a:r>
            <a:r>
              <a:rPr lang="en-US">
                <a:solidFill>
                  <a:schemeClr val="accent2">
                    <a:lumMod val="75000"/>
                  </a:schemeClr>
                </a:solidFill>
              </a:rPr>
              <a:t>Team talk tools</a:t>
            </a:r>
            <a:br>
              <a:rPr lang="en-US" b="1"/>
            </a:br>
            <a:br>
              <a:rPr lang="en-US"/>
            </a:br>
            <a:br>
              <a:rPr lang="en-US" b="1"/>
            </a:br>
            <a:br>
              <a:rPr lang="en-US" b="1"/>
            </a:br>
            <a:br>
              <a:rPr lang="en-US"/>
            </a:br>
            <a:br>
              <a:rPr lang="en-US" b="1"/>
            </a:br>
            <a:br>
              <a:rPr lang="en-US"/>
            </a:br>
            <a:br>
              <a:rPr lang="en-US"/>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628910" y="3918397"/>
            <a:ext cx="2350636" cy="2766566"/>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18</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D8AFC4C7-EB86-9909-4D87-6E75565F60E4}"/>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13-22</a:t>
            </a:r>
          </a:p>
        </p:txBody>
      </p:sp>
    </p:spTree>
    <p:extLst>
      <p:ext uri="{BB962C8B-B14F-4D97-AF65-F5344CB8AC3E}">
        <p14:creationId xmlns:p14="http://schemas.microsoft.com/office/powerpoint/2010/main" val="3241753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065753" y="2362213"/>
            <a:ext cx="9207747" cy="4632110"/>
          </a:xfrm>
        </p:spPr>
        <p:txBody>
          <a:bodyPr>
            <a:normAutofit fontScale="90000"/>
          </a:bodyPr>
          <a:lstStyle/>
          <a:p>
            <a:r>
              <a:rPr lang="en-US" b="1">
                <a:solidFill>
                  <a:schemeClr val="accent2">
                    <a:lumMod val="75000"/>
                  </a:schemeClr>
                </a:solidFill>
              </a:rPr>
              <a:t>9.	Seek specialisation verification</a:t>
            </a:r>
            <a:br>
              <a:rPr lang="en-US" b="1">
                <a:solidFill>
                  <a:schemeClr val="accent2">
                    <a:lumMod val="75000"/>
                  </a:schemeClr>
                </a:solidFill>
              </a:rPr>
            </a:br>
            <a:br>
              <a:rPr lang="en-US" b="1">
                <a:solidFill>
                  <a:schemeClr val="accent2">
                    <a:lumMod val="75000"/>
                  </a:schemeClr>
                </a:solidFill>
              </a:rPr>
            </a:br>
            <a:r>
              <a:rPr lang="en-US" err="1">
                <a:solidFill>
                  <a:schemeClr val="accent2">
                    <a:lumMod val="75000"/>
                  </a:schemeClr>
                </a:solidFill>
              </a:rPr>
              <a:t>Verification</a:t>
            </a:r>
            <a:r>
              <a:rPr lang="en-US">
                <a:solidFill>
                  <a:schemeClr val="accent2">
                    <a:lumMod val="75000"/>
                  </a:schemeClr>
                </a:solidFill>
              </a:rPr>
              <a:t> of care leaver specialisation is important for when people are looking for appropriate supports. Now that you have put all the pieces in place, you should consider applying. </a:t>
            </a:r>
            <a:br>
              <a:rPr lang="en-US" b="1">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b="1">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628910" y="3918397"/>
            <a:ext cx="2350636" cy="2766566"/>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19</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C5E0E651-FB21-905E-CAF1-47E592012222}"/>
              </a:ext>
            </a:extLst>
          </p:cNvPr>
          <p:cNvSpPr txBox="1"/>
          <p:nvPr/>
        </p:nvSpPr>
        <p:spPr>
          <a:xfrm>
            <a:off x="8132212" y="347103"/>
            <a:ext cx="3847334" cy="584775"/>
          </a:xfrm>
          <a:prstGeom prst="rect">
            <a:avLst/>
          </a:prstGeom>
          <a:solidFill>
            <a:srgbClr val="0070C0"/>
          </a:solidFill>
        </p:spPr>
        <p:txBody>
          <a:bodyPr wrap="square" rtlCol="0">
            <a:spAutoFit/>
          </a:bodyPr>
          <a:lstStyle/>
          <a:p>
            <a:pPr algn="ctr"/>
            <a:r>
              <a:rPr lang="en-US" sz="3200" b="1">
                <a:solidFill>
                  <a:schemeClr val="bg1"/>
                </a:solidFill>
              </a:rPr>
              <a:t>Week 23</a:t>
            </a:r>
          </a:p>
        </p:txBody>
      </p:sp>
    </p:spTree>
    <p:extLst>
      <p:ext uri="{BB962C8B-B14F-4D97-AF65-F5344CB8AC3E}">
        <p14:creationId xmlns:p14="http://schemas.microsoft.com/office/powerpoint/2010/main" val="2087995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388571" y="813194"/>
            <a:ext cx="9207747" cy="4632110"/>
          </a:xfrm>
        </p:spPr>
        <p:txBody>
          <a:bodyPr>
            <a:normAutofit fontScale="90000"/>
          </a:bodyPr>
          <a:lstStyle/>
          <a:p>
            <a:br>
              <a:rPr lang="en-US" b="1"/>
            </a:br>
            <a:r>
              <a:rPr lang="en-US" b="1">
                <a:solidFill>
                  <a:schemeClr val="accent2">
                    <a:lumMod val="75000"/>
                  </a:schemeClr>
                </a:solidFill>
              </a:rPr>
              <a:t>1.	Getting started</a:t>
            </a:r>
            <a:br>
              <a:rPr lang="en-US" b="1"/>
            </a:br>
            <a:r>
              <a:rPr lang="en-US" b="1">
                <a:solidFill>
                  <a:schemeClr val="accent2">
                    <a:lumMod val="75000"/>
                  </a:schemeClr>
                </a:solidFill>
              </a:rPr>
              <a:t>2.	Engage the local leadership team and 	find champions</a:t>
            </a:r>
            <a:br>
              <a:rPr lang="en-US" b="1"/>
            </a:br>
            <a:r>
              <a:rPr lang="en-US" b="1">
                <a:solidFill>
                  <a:schemeClr val="accent2">
                    <a:lumMod val="75000"/>
                  </a:schemeClr>
                </a:solidFill>
              </a:rPr>
              <a:t>3.	Engage staff and start training</a:t>
            </a:r>
            <a:br>
              <a:rPr lang="en-US" b="1"/>
            </a:br>
            <a:r>
              <a:rPr lang="en-US" b="1">
                <a:solidFill>
                  <a:schemeClr val="accent2">
                    <a:lumMod val="75000"/>
                  </a:schemeClr>
                </a:solidFill>
              </a:rPr>
              <a:t>4.	Connect with local care leaver support 	service</a:t>
            </a:r>
            <a:br>
              <a:rPr lang="en-US" b="1"/>
            </a:br>
            <a:r>
              <a:rPr lang="en-US" b="1">
                <a:solidFill>
                  <a:schemeClr val="accent2">
                    <a:lumMod val="75000"/>
                  </a:schemeClr>
                </a:solidFill>
                <a:cs typeface="Calibri Light"/>
              </a:rPr>
              <a:t>5. 	Document review and set approach</a:t>
            </a:r>
            <a:br>
              <a:rPr lang="en-US" b="1">
                <a:solidFill>
                  <a:schemeClr val="accent2">
                    <a:lumMod val="75000"/>
                  </a:schemeClr>
                </a:solidFill>
                <a:cs typeface="Calibri Light"/>
              </a:rPr>
            </a:br>
            <a:r>
              <a:rPr lang="en-US" b="1">
                <a:solidFill>
                  <a:schemeClr val="accent2">
                    <a:lumMod val="75000"/>
                  </a:schemeClr>
                </a:solidFill>
              </a:rPr>
              <a:t>6.	Creating a positive resident experience 7.	Planning a launch event</a:t>
            </a:r>
            <a:br>
              <a:rPr lang="en-US" b="1">
                <a:solidFill>
                  <a:schemeClr val="accent2">
                    <a:lumMod val="75000"/>
                  </a:schemeClr>
                </a:solidFill>
              </a:rPr>
            </a:br>
            <a:r>
              <a:rPr lang="en-US" b="1">
                <a:solidFill>
                  <a:schemeClr val="accent2">
                    <a:lumMod val="75000"/>
                  </a:schemeClr>
                </a:solidFill>
              </a:rPr>
              <a:t>8. 	Embedding your program</a:t>
            </a:r>
            <a:br>
              <a:rPr lang="en-US" b="1"/>
            </a:br>
            <a:r>
              <a:rPr lang="en-US" b="1">
                <a:solidFill>
                  <a:schemeClr val="accent2">
                    <a:lumMod val="75000"/>
                  </a:schemeClr>
                </a:solidFill>
              </a:rPr>
              <a:t>9.	Seek specialisation verification</a:t>
            </a:r>
            <a:br>
              <a:rPr lang="en-US" b="1"/>
            </a:br>
            <a:r>
              <a:rPr lang="en-US" b="1">
                <a:solidFill>
                  <a:schemeClr val="accent2">
                    <a:lumMod val="75000"/>
                  </a:schemeClr>
                </a:solidFill>
              </a:rPr>
              <a:t>10.	Seek feedback and embed learnings</a:t>
            </a:r>
            <a:endParaRPr lang="en-US" b="1">
              <a:solidFill>
                <a:schemeClr val="accent2">
                  <a:lumMod val="75000"/>
                </a:schemeClr>
              </a:solidFill>
              <a:ea typeface="Calibri Light"/>
              <a:cs typeface="Calibri Light"/>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10199914" y="4293078"/>
            <a:ext cx="1779632" cy="2391884"/>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2</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5" y="5984971"/>
            <a:ext cx="1213680" cy="715338"/>
          </a:xfrm>
          <a:prstGeom prst="rect">
            <a:avLst/>
          </a:prstGeom>
        </p:spPr>
      </p:pic>
      <p:sp>
        <p:nvSpPr>
          <p:cNvPr id="16" name="Arrow: Down 15">
            <a:extLst>
              <a:ext uri="{FF2B5EF4-FFF2-40B4-BE49-F238E27FC236}">
                <a16:creationId xmlns:a16="http://schemas.microsoft.com/office/drawing/2014/main" id="{BF37B35F-6FE9-B127-D2AF-F2BECE7F7B3A}"/>
              </a:ext>
            </a:extLst>
          </p:cNvPr>
          <p:cNvSpPr/>
          <p:nvPr/>
        </p:nvSpPr>
        <p:spPr>
          <a:xfrm>
            <a:off x="0" y="538216"/>
            <a:ext cx="1388571" cy="3597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 </a:t>
            </a:r>
            <a:r>
              <a:rPr lang="en-US" b="1"/>
              <a:t>1-4</a:t>
            </a:r>
          </a:p>
        </p:txBody>
      </p:sp>
      <p:sp>
        <p:nvSpPr>
          <p:cNvPr id="18" name="Arrow: Down 17">
            <a:extLst>
              <a:ext uri="{FF2B5EF4-FFF2-40B4-BE49-F238E27FC236}">
                <a16:creationId xmlns:a16="http://schemas.microsoft.com/office/drawing/2014/main" id="{7A3BD5D1-FDBD-409D-C705-7FEDF53F6FA8}"/>
              </a:ext>
            </a:extLst>
          </p:cNvPr>
          <p:cNvSpPr/>
          <p:nvPr/>
        </p:nvSpPr>
        <p:spPr>
          <a:xfrm>
            <a:off x="-2671" y="978752"/>
            <a:ext cx="1388571" cy="3597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 </a:t>
            </a:r>
            <a:r>
              <a:rPr lang="en-US" b="1"/>
              <a:t>5</a:t>
            </a:r>
          </a:p>
        </p:txBody>
      </p:sp>
      <p:sp>
        <p:nvSpPr>
          <p:cNvPr id="23" name="Arrow: Down 22">
            <a:extLst>
              <a:ext uri="{FF2B5EF4-FFF2-40B4-BE49-F238E27FC236}">
                <a16:creationId xmlns:a16="http://schemas.microsoft.com/office/drawing/2014/main" id="{7A69ADC7-017B-3F04-3989-979439E08D7F}"/>
              </a:ext>
            </a:extLst>
          </p:cNvPr>
          <p:cNvSpPr/>
          <p:nvPr/>
        </p:nvSpPr>
        <p:spPr>
          <a:xfrm>
            <a:off x="27424" y="1544246"/>
            <a:ext cx="1388571" cy="3597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 </a:t>
            </a:r>
            <a:r>
              <a:rPr lang="en-US" b="1"/>
              <a:t>6-9</a:t>
            </a:r>
          </a:p>
        </p:txBody>
      </p:sp>
      <p:sp>
        <p:nvSpPr>
          <p:cNvPr id="24" name="Arrow: Down 23">
            <a:extLst>
              <a:ext uri="{FF2B5EF4-FFF2-40B4-BE49-F238E27FC236}">
                <a16:creationId xmlns:a16="http://schemas.microsoft.com/office/drawing/2014/main" id="{D1B5318C-C1D5-1FD6-8ABC-FC7FE4099239}"/>
              </a:ext>
            </a:extLst>
          </p:cNvPr>
          <p:cNvSpPr/>
          <p:nvPr/>
        </p:nvSpPr>
        <p:spPr>
          <a:xfrm>
            <a:off x="5343" y="2023738"/>
            <a:ext cx="1388571" cy="3597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t> 10</a:t>
            </a:r>
            <a:endParaRPr lang="en-US" b="1">
              <a:cs typeface="Calibri"/>
            </a:endParaRPr>
          </a:p>
        </p:txBody>
      </p:sp>
      <p:sp>
        <p:nvSpPr>
          <p:cNvPr id="25" name="Arrow: Down 24">
            <a:extLst>
              <a:ext uri="{FF2B5EF4-FFF2-40B4-BE49-F238E27FC236}">
                <a16:creationId xmlns:a16="http://schemas.microsoft.com/office/drawing/2014/main" id="{F6490CAD-E11A-56DD-4B79-40C163ACAD9C}"/>
              </a:ext>
            </a:extLst>
          </p:cNvPr>
          <p:cNvSpPr/>
          <p:nvPr/>
        </p:nvSpPr>
        <p:spPr>
          <a:xfrm>
            <a:off x="39662" y="3249124"/>
            <a:ext cx="1388571" cy="3597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t> 10</a:t>
            </a:r>
            <a:endParaRPr lang="en-US" b="1">
              <a:cs typeface="Calibri"/>
            </a:endParaRPr>
          </a:p>
        </p:txBody>
      </p:sp>
      <p:sp>
        <p:nvSpPr>
          <p:cNvPr id="26" name="Arrow: Down 25">
            <a:extLst>
              <a:ext uri="{FF2B5EF4-FFF2-40B4-BE49-F238E27FC236}">
                <a16:creationId xmlns:a16="http://schemas.microsoft.com/office/drawing/2014/main" id="{BD3EF5AC-9FD7-93DF-348D-F21AE6375850}"/>
              </a:ext>
            </a:extLst>
          </p:cNvPr>
          <p:cNvSpPr/>
          <p:nvPr/>
        </p:nvSpPr>
        <p:spPr>
          <a:xfrm>
            <a:off x="-2672" y="3807089"/>
            <a:ext cx="1388571" cy="3597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t> 11</a:t>
            </a:r>
            <a:endParaRPr lang="en-US" b="1">
              <a:cs typeface="Calibri"/>
            </a:endParaRPr>
          </a:p>
        </p:txBody>
      </p:sp>
      <p:sp>
        <p:nvSpPr>
          <p:cNvPr id="27" name="Arrow: Down 26">
            <a:extLst>
              <a:ext uri="{FF2B5EF4-FFF2-40B4-BE49-F238E27FC236}">
                <a16:creationId xmlns:a16="http://schemas.microsoft.com/office/drawing/2014/main" id="{9FBE3D78-9E27-FF4C-EDE6-8BCC1A5A9CFD}"/>
              </a:ext>
            </a:extLst>
          </p:cNvPr>
          <p:cNvSpPr/>
          <p:nvPr/>
        </p:nvSpPr>
        <p:spPr>
          <a:xfrm>
            <a:off x="-2672" y="4322342"/>
            <a:ext cx="1388571" cy="3597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t> 12</a:t>
            </a:r>
          </a:p>
        </p:txBody>
      </p:sp>
      <p:sp>
        <p:nvSpPr>
          <p:cNvPr id="28" name="Arrow: Down 27">
            <a:extLst>
              <a:ext uri="{FF2B5EF4-FFF2-40B4-BE49-F238E27FC236}">
                <a16:creationId xmlns:a16="http://schemas.microsoft.com/office/drawing/2014/main" id="{E5E55C7C-34BD-7B61-82E1-FA9775637DB1}"/>
              </a:ext>
            </a:extLst>
          </p:cNvPr>
          <p:cNvSpPr/>
          <p:nvPr/>
        </p:nvSpPr>
        <p:spPr>
          <a:xfrm>
            <a:off x="13712" y="4764287"/>
            <a:ext cx="1388571" cy="47881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 </a:t>
            </a:r>
            <a:r>
              <a:rPr lang="en-US" sz="1600" b="1"/>
              <a:t>13-22</a:t>
            </a:r>
          </a:p>
        </p:txBody>
      </p:sp>
      <p:sp>
        <p:nvSpPr>
          <p:cNvPr id="29" name="Arrow: Down 28">
            <a:extLst>
              <a:ext uri="{FF2B5EF4-FFF2-40B4-BE49-F238E27FC236}">
                <a16:creationId xmlns:a16="http://schemas.microsoft.com/office/drawing/2014/main" id="{A36CCF19-7919-F26C-61A3-3A5E93541016}"/>
              </a:ext>
            </a:extLst>
          </p:cNvPr>
          <p:cNvSpPr/>
          <p:nvPr/>
        </p:nvSpPr>
        <p:spPr>
          <a:xfrm>
            <a:off x="-7933" y="5767243"/>
            <a:ext cx="1388571" cy="3597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 </a:t>
            </a:r>
            <a:r>
              <a:rPr lang="en-US" b="1"/>
              <a:t>24</a:t>
            </a:r>
          </a:p>
        </p:txBody>
      </p:sp>
      <p:sp>
        <p:nvSpPr>
          <p:cNvPr id="30" name="TextBox 29">
            <a:extLst>
              <a:ext uri="{FF2B5EF4-FFF2-40B4-BE49-F238E27FC236}">
                <a16:creationId xmlns:a16="http://schemas.microsoft.com/office/drawing/2014/main" id="{CE2A5667-FA77-1791-DD78-BD1530136526}"/>
              </a:ext>
            </a:extLst>
          </p:cNvPr>
          <p:cNvSpPr txBox="1"/>
          <p:nvPr/>
        </p:nvSpPr>
        <p:spPr>
          <a:xfrm>
            <a:off x="27424" y="0"/>
            <a:ext cx="1388571" cy="382715"/>
          </a:xfrm>
          <a:prstGeom prst="rect">
            <a:avLst/>
          </a:prstGeom>
          <a:solidFill>
            <a:schemeClr val="accent1"/>
          </a:solidFill>
        </p:spPr>
        <p:txBody>
          <a:bodyPr wrap="square" rtlCol="0">
            <a:spAutoFit/>
          </a:bodyPr>
          <a:lstStyle/>
          <a:p>
            <a:pPr algn="ctr"/>
            <a:r>
              <a:rPr lang="en-US" b="1">
                <a:solidFill>
                  <a:schemeClr val="bg1"/>
                </a:solidFill>
              </a:rPr>
              <a:t>Week</a:t>
            </a:r>
          </a:p>
        </p:txBody>
      </p:sp>
      <p:sp>
        <p:nvSpPr>
          <p:cNvPr id="5" name="Arrow: Down 4">
            <a:extLst>
              <a:ext uri="{FF2B5EF4-FFF2-40B4-BE49-F238E27FC236}">
                <a16:creationId xmlns:a16="http://schemas.microsoft.com/office/drawing/2014/main" id="{2E4333D3-0422-8F04-0C5C-885661C2E261}"/>
              </a:ext>
            </a:extLst>
          </p:cNvPr>
          <p:cNvSpPr/>
          <p:nvPr/>
        </p:nvSpPr>
        <p:spPr>
          <a:xfrm>
            <a:off x="37564" y="5325298"/>
            <a:ext cx="1388571" cy="3597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 </a:t>
            </a:r>
            <a:r>
              <a:rPr lang="en-US" b="1"/>
              <a:t>23</a:t>
            </a:r>
          </a:p>
        </p:txBody>
      </p:sp>
    </p:spTree>
    <p:extLst>
      <p:ext uri="{BB962C8B-B14F-4D97-AF65-F5344CB8AC3E}">
        <p14:creationId xmlns:p14="http://schemas.microsoft.com/office/powerpoint/2010/main" val="2795981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065753" y="2362213"/>
            <a:ext cx="9207747" cy="4632110"/>
          </a:xfrm>
        </p:spPr>
        <p:txBody>
          <a:bodyPr>
            <a:normAutofit fontScale="90000"/>
          </a:bodyPr>
          <a:lstStyle/>
          <a:p>
            <a:r>
              <a:rPr lang="en-US">
                <a:solidFill>
                  <a:schemeClr val="accent2">
                    <a:lumMod val="75000"/>
                  </a:schemeClr>
                </a:solidFill>
              </a:rPr>
              <a:t>Supporting material</a:t>
            </a:r>
            <a:br>
              <a:rPr lang="en-US" b="1">
                <a:solidFill>
                  <a:schemeClr val="accent2">
                    <a:lumMod val="75000"/>
                  </a:schemeClr>
                </a:solidFill>
              </a:rPr>
            </a:br>
            <a:br>
              <a:rPr lang="en-US" b="1">
                <a:solidFill>
                  <a:schemeClr val="accent2">
                    <a:lumMod val="75000"/>
                  </a:schemeClr>
                </a:solidFill>
              </a:rPr>
            </a:br>
            <a:r>
              <a:rPr lang="en-US" err="1">
                <a:solidFill>
                  <a:schemeClr val="accent2">
                    <a:lumMod val="75000"/>
                  </a:schemeClr>
                </a:solidFill>
              </a:rPr>
              <a:t>i</a:t>
            </a:r>
            <a:r>
              <a:rPr lang="en-US">
                <a:solidFill>
                  <a:schemeClr val="accent2">
                    <a:lumMod val="75000"/>
                  </a:schemeClr>
                </a:solidFill>
              </a:rPr>
              <a:t>.	Link to verification information </a:t>
            </a:r>
            <a:br>
              <a:rPr lang="en-US">
                <a:solidFill>
                  <a:schemeClr val="accent2">
                    <a:lumMod val="75000"/>
                  </a:schemeClr>
                </a:solidFill>
              </a:rPr>
            </a:br>
            <a:r>
              <a:rPr lang="en-US">
                <a:solidFill>
                  <a:schemeClr val="accent2">
                    <a:lumMod val="75000"/>
                  </a:schemeClr>
                </a:solidFill>
                <a:hlinkClick r:id="rId3"/>
              </a:rPr>
              <a:t>https://www.health.gov.au/topics/aged-care/providing-aged-care-services/reporting/specialisation-verification-framework</a:t>
            </a:r>
            <a:r>
              <a:rPr lang="en-US">
                <a:solidFill>
                  <a:schemeClr val="accent2">
                    <a:lumMod val="75000"/>
                  </a:schemeClr>
                </a:solidFill>
              </a:rPr>
              <a:t> </a:t>
            </a:r>
            <a:br>
              <a:rPr lang="en-US">
                <a:solidFill>
                  <a:schemeClr val="accent2">
                    <a:lumMod val="75000"/>
                  </a:schemeClr>
                </a:solidFill>
              </a:rPr>
            </a:br>
            <a:br>
              <a:rPr lang="en-US" b="1">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4"/>
          <a:stretch>
            <a:fillRect/>
          </a:stretch>
        </p:blipFill>
        <p:spPr>
          <a:xfrm>
            <a:off x="10211996" y="4604657"/>
            <a:ext cx="1767549" cy="2080306"/>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20</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2454" y="5786659"/>
            <a:ext cx="1561917" cy="934816"/>
          </a:xfrm>
          <a:prstGeom prst="rect">
            <a:avLst/>
          </a:prstGeom>
        </p:spPr>
      </p:pic>
      <p:sp>
        <p:nvSpPr>
          <p:cNvPr id="5" name="TextBox 4">
            <a:extLst>
              <a:ext uri="{FF2B5EF4-FFF2-40B4-BE49-F238E27FC236}">
                <a16:creationId xmlns:a16="http://schemas.microsoft.com/office/drawing/2014/main" id="{C5E0E651-FB21-905E-CAF1-47E592012222}"/>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23</a:t>
            </a:r>
          </a:p>
        </p:txBody>
      </p:sp>
    </p:spTree>
    <p:extLst>
      <p:ext uri="{BB962C8B-B14F-4D97-AF65-F5344CB8AC3E}">
        <p14:creationId xmlns:p14="http://schemas.microsoft.com/office/powerpoint/2010/main" val="1407050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472ACD-C0CF-61E6-91A3-12E0537663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D2AC07-B865-B191-E21B-4953BB9F0378}"/>
              </a:ext>
            </a:extLst>
          </p:cNvPr>
          <p:cNvSpPr>
            <a:spLocks noGrp="1"/>
          </p:cNvSpPr>
          <p:nvPr>
            <p:ph type="title"/>
          </p:nvPr>
        </p:nvSpPr>
        <p:spPr>
          <a:xfrm>
            <a:off x="1065401" y="4012735"/>
            <a:ext cx="9207747" cy="4632110"/>
          </a:xfrm>
        </p:spPr>
        <p:txBody>
          <a:bodyPr>
            <a:normAutofit fontScale="90000"/>
          </a:bodyPr>
          <a:lstStyle/>
          <a:p>
            <a:r>
              <a:rPr lang="en-US" b="1">
                <a:solidFill>
                  <a:schemeClr val="accent2">
                    <a:lumMod val="75000"/>
                  </a:schemeClr>
                </a:solidFill>
              </a:rPr>
              <a:t>10.	Seek feedback and embed learnings</a:t>
            </a:r>
            <a:br>
              <a:rPr lang="en-US" b="1">
                <a:solidFill>
                  <a:schemeClr val="accent2">
                    <a:lumMod val="75000"/>
                  </a:schemeClr>
                </a:solidFill>
              </a:rPr>
            </a:br>
            <a:br>
              <a:rPr lang="en-US" b="1">
                <a:solidFill>
                  <a:schemeClr val="accent2">
                    <a:lumMod val="75000"/>
                  </a:schemeClr>
                </a:solidFill>
              </a:rPr>
            </a:br>
            <a:r>
              <a:rPr lang="en-US" b="1">
                <a:solidFill>
                  <a:schemeClr val="accent2">
                    <a:lumMod val="75000"/>
                  </a:schemeClr>
                </a:solidFill>
              </a:rPr>
              <a:t>Find out the impact you have had by running a post roll out staff survey. </a:t>
            </a:r>
            <a:r>
              <a:rPr lang="en-US">
                <a:solidFill>
                  <a:schemeClr val="accent2">
                    <a:lumMod val="75000"/>
                  </a:schemeClr>
                </a:solidFill>
              </a:rPr>
              <a:t>Review your model of care and embed the learning from the last six months into your daily care and service delivery</a:t>
            </a:r>
            <a:br>
              <a:rPr lang="en-US">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br>
              <a:rPr lang="en-US" b="1">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F1229ACD-FA83-9195-E27D-0C9C3A5BA984}"/>
              </a:ext>
            </a:extLst>
          </p:cNvPr>
          <p:cNvPicPr>
            <a:picLocks noGrp="1" noChangeAspect="1"/>
          </p:cNvPicPr>
          <p:nvPr>
            <p:ph idx="1"/>
          </p:nvPr>
        </p:nvPicPr>
        <p:blipFill>
          <a:blip r:embed="rId3"/>
          <a:stretch>
            <a:fillRect/>
          </a:stretch>
        </p:blipFill>
        <p:spPr>
          <a:xfrm>
            <a:off x="9984132" y="4336473"/>
            <a:ext cx="1995414" cy="2348490"/>
          </a:xfrm>
          <a:prstGeom prst="rect">
            <a:avLst/>
          </a:prstGeom>
        </p:spPr>
      </p:pic>
      <p:sp>
        <p:nvSpPr>
          <p:cNvPr id="3" name="Slide Number Placeholder 2">
            <a:extLst>
              <a:ext uri="{FF2B5EF4-FFF2-40B4-BE49-F238E27FC236}">
                <a16:creationId xmlns:a16="http://schemas.microsoft.com/office/drawing/2014/main" id="{A0D99D62-47F4-B496-52FC-AE3D617BF3AA}"/>
              </a:ext>
            </a:extLst>
          </p:cNvPr>
          <p:cNvSpPr>
            <a:spLocks noGrp="1"/>
          </p:cNvSpPr>
          <p:nvPr>
            <p:ph type="sldNum" sz="quarter" idx="12"/>
          </p:nvPr>
        </p:nvSpPr>
        <p:spPr/>
        <p:txBody>
          <a:bodyPr/>
          <a:lstStyle/>
          <a:p>
            <a:fld id="{1C27FD73-6F78-3342-A79C-FD30196031C5}" type="slidenum">
              <a:rPr lang="en-US" smtClean="0"/>
              <a:t>21</a:t>
            </a:fld>
            <a:endParaRPr lang="en-US"/>
          </a:p>
        </p:txBody>
      </p:sp>
      <p:pic>
        <p:nvPicPr>
          <p:cNvPr id="8" name="Picture 7" descr="A close up of a logo&#10;&#10;Description automatically generated">
            <a:extLst>
              <a:ext uri="{FF2B5EF4-FFF2-40B4-BE49-F238E27FC236}">
                <a16:creationId xmlns:a16="http://schemas.microsoft.com/office/drawing/2014/main" id="{B876D1BA-6258-31DF-475C-EEE0203497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5" y="5936105"/>
            <a:ext cx="1312218" cy="785370"/>
          </a:xfrm>
          <a:prstGeom prst="rect">
            <a:avLst/>
          </a:prstGeom>
        </p:spPr>
      </p:pic>
      <p:sp>
        <p:nvSpPr>
          <p:cNvPr id="5" name="TextBox 4">
            <a:extLst>
              <a:ext uri="{FF2B5EF4-FFF2-40B4-BE49-F238E27FC236}">
                <a16:creationId xmlns:a16="http://schemas.microsoft.com/office/drawing/2014/main" id="{A2DD0A0E-F70F-2CDD-1329-DF25CD2C7B0A}"/>
              </a:ext>
            </a:extLst>
          </p:cNvPr>
          <p:cNvSpPr txBox="1"/>
          <p:nvPr/>
        </p:nvSpPr>
        <p:spPr>
          <a:xfrm>
            <a:off x="8132212" y="314445"/>
            <a:ext cx="3847334" cy="584775"/>
          </a:xfrm>
          <a:prstGeom prst="rect">
            <a:avLst/>
          </a:prstGeom>
          <a:solidFill>
            <a:srgbClr val="0070C0"/>
          </a:solidFill>
        </p:spPr>
        <p:txBody>
          <a:bodyPr wrap="square" lIns="91440" tIns="45720" rIns="91440" bIns="45720" rtlCol="0" anchor="t">
            <a:spAutoFit/>
          </a:bodyPr>
          <a:lstStyle/>
          <a:p>
            <a:pPr algn="ctr"/>
            <a:r>
              <a:rPr lang="en-US" sz="3200" b="1">
                <a:solidFill>
                  <a:schemeClr val="bg1"/>
                </a:solidFill>
              </a:rPr>
              <a:t>Week 24 </a:t>
            </a:r>
          </a:p>
        </p:txBody>
      </p:sp>
    </p:spTree>
    <p:extLst>
      <p:ext uri="{BB962C8B-B14F-4D97-AF65-F5344CB8AC3E}">
        <p14:creationId xmlns:p14="http://schemas.microsoft.com/office/powerpoint/2010/main" val="3302552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472ACD-C0CF-61E6-91A3-12E0537663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D2AC07-B865-B191-E21B-4953BB9F0378}"/>
              </a:ext>
            </a:extLst>
          </p:cNvPr>
          <p:cNvSpPr>
            <a:spLocks noGrp="1"/>
          </p:cNvSpPr>
          <p:nvPr>
            <p:ph type="title"/>
          </p:nvPr>
        </p:nvSpPr>
        <p:spPr>
          <a:xfrm>
            <a:off x="1065401" y="4012735"/>
            <a:ext cx="9207747" cy="4632110"/>
          </a:xfrm>
        </p:spPr>
        <p:txBody>
          <a:bodyPr>
            <a:normAutofit fontScale="90000"/>
          </a:bodyPr>
          <a:lstStyle/>
          <a:p>
            <a:r>
              <a:rPr lang="en-US" b="1">
                <a:solidFill>
                  <a:schemeClr val="accent2">
                    <a:lumMod val="75000"/>
                  </a:schemeClr>
                </a:solidFill>
              </a:rPr>
              <a:t>10.	Post training staff survey</a:t>
            </a:r>
            <a:br>
              <a:rPr lang="en-US" b="1">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br>
              <a:rPr lang="en-US" b="1">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F1229ACD-FA83-9195-E27D-0C9C3A5BA984}"/>
              </a:ext>
            </a:extLst>
          </p:cNvPr>
          <p:cNvPicPr>
            <a:picLocks noGrp="1" noChangeAspect="1"/>
          </p:cNvPicPr>
          <p:nvPr>
            <p:ph idx="1"/>
          </p:nvPr>
        </p:nvPicPr>
        <p:blipFill>
          <a:blip r:embed="rId3"/>
          <a:stretch>
            <a:fillRect/>
          </a:stretch>
        </p:blipFill>
        <p:spPr>
          <a:xfrm>
            <a:off x="9984132" y="4336473"/>
            <a:ext cx="1995414" cy="2348490"/>
          </a:xfrm>
          <a:prstGeom prst="rect">
            <a:avLst/>
          </a:prstGeom>
        </p:spPr>
      </p:pic>
      <p:sp>
        <p:nvSpPr>
          <p:cNvPr id="3" name="Slide Number Placeholder 2">
            <a:extLst>
              <a:ext uri="{FF2B5EF4-FFF2-40B4-BE49-F238E27FC236}">
                <a16:creationId xmlns:a16="http://schemas.microsoft.com/office/drawing/2014/main" id="{A0D99D62-47F4-B496-52FC-AE3D617BF3AA}"/>
              </a:ext>
            </a:extLst>
          </p:cNvPr>
          <p:cNvSpPr>
            <a:spLocks noGrp="1"/>
          </p:cNvSpPr>
          <p:nvPr>
            <p:ph type="sldNum" sz="quarter" idx="12"/>
          </p:nvPr>
        </p:nvSpPr>
        <p:spPr/>
        <p:txBody>
          <a:bodyPr/>
          <a:lstStyle/>
          <a:p>
            <a:fld id="{1C27FD73-6F78-3342-A79C-FD30196031C5}" type="slidenum">
              <a:rPr lang="en-US" smtClean="0"/>
              <a:t>22</a:t>
            </a:fld>
            <a:endParaRPr lang="en-US"/>
          </a:p>
        </p:txBody>
      </p:sp>
      <p:pic>
        <p:nvPicPr>
          <p:cNvPr id="8" name="Picture 7" descr="A close up of a logo&#10;&#10;Description automatically generated">
            <a:extLst>
              <a:ext uri="{FF2B5EF4-FFF2-40B4-BE49-F238E27FC236}">
                <a16:creationId xmlns:a16="http://schemas.microsoft.com/office/drawing/2014/main" id="{B876D1BA-6258-31DF-475C-EEE0203497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5" y="5936105"/>
            <a:ext cx="1312218" cy="785370"/>
          </a:xfrm>
          <a:prstGeom prst="rect">
            <a:avLst/>
          </a:prstGeom>
        </p:spPr>
      </p:pic>
      <p:sp>
        <p:nvSpPr>
          <p:cNvPr id="5" name="TextBox 4">
            <a:extLst>
              <a:ext uri="{FF2B5EF4-FFF2-40B4-BE49-F238E27FC236}">
                <a16:creationId xmlns:a16="http://schemas.microsoft.com/office/drawing/2014/main" id="{A2DD0A0E-F70F-2CDD-1329-DF25CD2C7B0A}"/>
              </a:ext>
            </a:extLst>
          </p:cNvPr>
          <p:cNvSpPr txBox="1"/>
          <p:nvPr/>
        </p:nvSpPr>
        <p:spPr>
          <a:xfrm>
            <a:off x="8132212" y="314445"/>
            <a:ext cx="3847334" cy="584775"/>
          </a:xfrm>
          <a:prstGeom prst="rect">
            <a:avLst/>
          </a:prstGeom>
          <a:solidFill>
            <a:srgbClr val="0070C0"/>
          </a:solidFill>
        </p:spPr>
        <p:txBody>
          <a:bodyPr wrap="square" lIns="91440" tIns="45720" rIns="91440" bIns="45720" rtlCol="0" anchor="t">
            <a:spAutoFit/>
          </a:bodyPr>
          <a:lstStyle/>
          <a:p>
            <a:pPr algn="ctr"/>
            <a:r>
              <a:rPr lang="en-US" sz="3200" b="1">
                <a:solidFill>
                  <a:schemeClr val="bg1"/>
                </a:solidFill>
              </a:rPr>
              <a:t>Week 24 </a:t>
            </a:r>
          </a:p>
        </p:txBody>
      </p:sp>
    </p:spTree>
    <p:extLst>
      <p:ext uri="{BB962C8B-B14F-4D97-AF65-F5344CB8AC3E}">
        <p14:creationId xmlns:p14="http://schemas.microsoft.com/office/powerpoint/2010/main" val="1987739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774453" y="907487"/>
            <a:ext cx="9207747" cy="4632110"/>
          </a:xfrm>
        </p:spPr>
        <p:txBody>
          <a:bodyPr>
            <a:normAutofit fontScale="90000"/>
          </a:bodyPr>
          <a:lstStyle/>
          <a:p>
            <a:pPr marL="742950" indent="-742950">
              <a:buFont typeface="+mj-lt"/>
              <a:buAutoNum type="arabicPeriod"/>
            </a:pPr>
            <a:r>
              <a:rPr lang="en-US" b="1">
                <a:solidFill>
                  <a:schemeClr val="accent2">
                    <a:lumMod val="75000"/>
                  </a:schemeClr>
                </a:solidFill>
              </a:rPr>
              <a:t>Getting started</a:t>
            </a:r>
            <a:br>
              <a:rPr lang="en-US">
                <a:solidFill>
                  <a:schemeClr val="accent2">
                    <a:lumMod val="75000"/>
                  </a:schemeClr>
                </a:solidFill>
              </a:rPr>
            </a:br>
            <a:br>
              <a:rPr lang="en-US">
                <a:solidFill>
                  <a:schemeClr val="accent2">
                    <a:lumMod val="75000"/>
                  </a:schemeClr>
                </a:solidFill>
              </a:rPr>
            </a:br>
            <a:r>
              <a:rPr lang="en-US">
                <a:solidFill>
                  <a:schemeClr val="accent2">
                    <a:lumMod val="75000"/>
                  </a:schemeClr>
                </a:solidFill>
              </a:rPr>
              <a:t>Have the initial conversations within the leadership and staff teams, prepare to seek formal approval as required, undertake project planning and </a:t>
            </a:r>
            <a:r>
              <a:rPr lang="en-US" err="1">
                <a:solidFill>
                  <a:schemeClr val="accent2">
                    <a:lumMod val="75000"/>
                  </a:schemeClr>
                </a:solidFill>
              </a:rPr>
              <a:t>familiarise</a:t>
            </a:r>
            <a:r>
              <a:rPr lang="en-US">
                <a:solidFill>
                  <a:schemeClr val="accent2">
                    <a:lumMod val="75000"/>
                  </a:schemeClr>
                </a:solidFill>
              </a:rPr>
              <a:t> yourself with the Real Care the Second Time Around materials</a:t>
            </a:r>
            <a:br>
              <a:rPr lang="en-US">
                <a:solidFill>
                  <a:schemeClr val="accent2">
                    <a:lumMod val="75000"/>
                  </a:schemeClr>
                </a:solidFill>
              </a:rPr>
            </a:br>
            <a:br>
              <a:rPr lang="en-US">
                <a:solidFill>
                  <a:schemeClr val="accent2">
                    <a:lumMod val="75000"/>
                  </a:schemeClr>
                </a:solidFill>
              </a:rPr>
            </a:br>
            <a:r>
              <a:rPr lang="en-US" err="1">
                <a:solidFill>
                  <a:schemeClr val="accent2">
                    <a:lumMod val="75000"/>
                  </a:schemeClr>
                </a:solidFill>
              </a:rPr>
              <a:t>i</a:t>
            </a:r>
            <a:r>
              <a:rPr lang="en-US">
                <a:solidFill>
                  <a:schemeClr val="accent2">
                    <a:lumMod val="75000"/>
                  </a:schemeClr>
                </a:solidFill>
              </a:rPr>
              <a:t>. 	</a:t>
            </a: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428013" y="3428999"/>
            <a:ext cx="2766456" cy="3255963"/>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3</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46825C7C-A495-C321-B826-A5C848B01DC0}"/>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1-4</a:t>
            </a:r>
          </a:p>
        </p:txBody>
      </p:sp>
    </p:spTree>
    <p:extLst>
      <p:ext uri="{BB962C8B-B14F-4D97-AF65-F5344CB8AC3E}">
        <p14:creationId xmlns:p14="http://schemas.microsoft.com/office/powerpoint/2010/main" val="4121869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441943" y="1076431"/>
            <a:ext cx="9207747" cy="4632110"/>
          </a:xfrm>
        </p:spPr>
        <p:txBody>
          <a:bodyPr>
            <a:normAutofit fontScale="90000"/>
          </a:bodyPr>
          <a:lstStyle/>
          <a:p>
            <a:br>
              <a:rPr lang="en-US">
                <a:solidFill>
                  <a:schemeClr val="accent2">
                    <a:lumMod val="75000"/>
                  </a:schemeClr>
                </a:solidFill>
              </a:rPr>
            </a:br>
            <a:br>
              <a:rPr lang="en-US">
                <a:solidFill>
                  <a:schemeClr val="accent2">
                    <a:lumMod val="75000"/>
                  </a:schemeClr>
                </a:solidFill>
              </a:rPr>
            </a:br>
            <a:r>
              <a:rPr lang="en-US">
                <a:solidFill>
                  <a:schemeClr val="accent2">
                    <a:lumMod val="75000"/>
                  </a:schemeClr>
                </a:solidFill>
              </a:rPr>
              <a:t>Supporting materials </a:t>
            </a:r>
            <a:br>
              <a:rPr lang="en-US">
                <a:solidFill>
                  <a:schemeClr val="accent2">
                    <a:lumMod val="75000"/>
                  </a:schemeClr>
                </a:solidFill>
              </a:rPr>
            </a:br>
            <a:r>
              <a:rPr lang="en-US" err="1">
                <a:solidFill>
                  <a:schemeClr val="accent2">
                    <a:lumMod val="75000"/>
                  </a:schemeClr>
                </a:solidFill>
              </a:rPr>
              <a:t>i</a:t>
            </a:r>
            <a:r>
              <a:rPr lang="en-US">
                <a:solidFill>
                  <a:schemeClr val="accent2">
                    <a:lumMod val="75000"/>
                  </a:schemeClr>
                </a:solidFill>
              </a:rPr>
              <a:t>. Slide deck - introduction to trauma 		 informed residential aged care for 		 Forgotten Australians and care 			 leavers</a:t>
            </a:r>
            <a:br>
              <a:rPr lang="en-US">
                <a:solidFill>
                  <a:schemeClr val="accent2">
                    <a:lumMod val="75000"/>
                  </a:schemeClr>
                </a:solidFill>
              </a:rPr>
            </a:br>
            <a:r>
              <a:rPr lang="en-US">
                <a:solidFill>
                  <a:schemeClr val="accent2">
                    <a:lumMod val="75000"/>
                  </a:schemeClr>
                </a:solidFill>
              </a:rPr>
              <a:t>ii.	Board briefing template</a:t>
            </a:r>
            <a:br>
              <a:rPr lang="en-US">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r>
              <a:rPr lang="en-US" err="1">
                <a:solidFill>
                  <a:schemeClr val="accent2">
                    <a:lumMod val="75000"/>
                  </a:schemeClr>
                </a:solidFill>
              </a:rPr>
              <a:t>i</a:t>
            </a:r>
            <a:r>
              <a:rPr lang="en-US">
                <a:solidFill>
                  <a:schemeClr val="accent2">
                    <a:lumMod val="75000"/>
                  </a:schemeClr>
                </a:solidFill>
              </a:rPr>
              <a:t>. 	</a:t>
            </a: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649690" y="3428999"/>
            <a:ext cx="2329856" cy="3255963"/>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4</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5" y="5969675"/>
            <a:ext cx="1256128" cy="751800"/>
          </a:xfrm>
          <a:prstGeom prst="rect">
            <a:avLst/>
          </a:prstGeom>
        </p:spPr>
      </p:pic>
      <p:sp>
        <p:nvSpPr>
          <p:cNvPr id="5" name="TextBox 4">
            <a:extLst>
              <a:ext uri="{FF2B5EF4-FFF2-40B4-BE49-F238E27FC236}">
                <a16:creationId xmlns:a16="http://schemas.microsoft.com/office/drawing/2014/main" id="{46825C7C-A495-C321-B826-A5C848B01DC0}"/>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1-4</a:t>
            </a:r>
          </a:p>
        </p:txBody>
      </p:sp>
    </p:spTree>
    <p:extLst>
      <p:ext uri="{BB962C8B-B14F-4D97-AF65-F5344CB8AC3E}">
        <p14:creationId xmlns:p14="http://schemas.microsoft.com/office/powerpoint/2010/main" val="215558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065753" y="1614068"/>
            <a:ext cx="9207747" cy="4632110"/>
          </a:xfrm>
        </p:spPr>
        <p:txBody>
          <a:bodyPr>
            <a:normAutofit fontScale="90000"/>
          </a:bodyPr>
          <a:lstStyle/>
          <a:p>
            <a:r>
              <a:rPr lang="en-US" b="1">
                <a:solidFill>
                  <a:schemeClr val="accent2">
                    <a:lumMod val="75000"/>
                  </a:schemeClr>
                </a:solidFill>
              </a:rPr>
              <a:t>2.	Engage leadership team and find 	champions</a:t>
            </a:r>
            <a:br>
              <a:rPr lang="en-US" b="1">
                <a:solidFill>
                  <a:schemeClr val="accent2">
                    <a:lumMod val="75000"/>
                  </a:schemeClr>
                </a:solidFill>
              </a:rPr>
            </a:br>
            <a:br>
              <a:rPr lang="en-US" b="1">
                <a:solidFill>
                  <a:schemeClr val="accent2">
                    <a:lumMod val="75000"/>
                  </a:schemeClr>
                </a:solidFill>
              </a:rPr>
            </a:br>
            <a:r>
              <a:rPr lang="en-US">
                <a:solidFill>
                  <a:schemeClr val="accent2">
                    <a:lumMod val="75000"/>
                  </a:schemeClr>
                </a:solidFill>
              </a:rPr>
              <a:t>Set aside 3 hours with your leadership team – you will go through the leadership workshop and work out what this means for everyone and how you are going to proceed, who will be the Champions and how you will engage your teams</a:t>
            </a:r>
            <a:br>
              <a:rPr lang="en-US">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492299" y="3774187"/>
            <a:ext cx="2487247" cy="2927350"/>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5</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FD3B083F-FE31-EBD4-AC7F-551D644886CD}"/>
              </a:ext>
            </a:extLst>
          </p:cNvPr>
          <p:cNvSpPr txBox="1"/>
          <p:nvPr/>
        </p:nvSpPr>
        <p:spPr>
          <a:xfrm>
            <a:off x="8132212" y="121827"/>
            <a:ext cx="3847334" cy="584775"/>
          </a:xfrm>
          <a:prstGeom prst="rect">
            <a:avLst/>
          </a:prstGeom>
          <a:solidFill>
            <a:srgbClr val="0070C0"/>
          </a:solidFill>
        </p:spPr>
        <p:txBody>
          <a:bodyPr wrap="square" rtlCol="0">
            <a:spAutoFit/>
          </a:bodyPr>
          <a:lstStyle/>
          <a:p>
            <a:pPr algn="ctr"/>
            <a:r>
              <a:rPr lang="en-US" sz="3200" b="1">
                <a:solidFill>
                  <a:schemeClr val="bg1"/>
                </a:solidFill>
              </a:rPr>
              <a:t>Week 5</a:t>
            </a:r>
          </a:p>
        </p:txBody>
      </p:sp>
    </p:spTree>
    <p:extLst>
      <p:ext uri="{BB962C8B-B14F-4D97-AF65-F5344CB8AC3E}">
        <p14:creationId xmlns:p14="http://schemas.microsoft.com/office/powerpoint/2010/main" val="363805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065753" y="1614068"/>
            <a:ext cx="9207747" cy="4632110"/>
          </a:xfrm>
        </p:spPr>
        <p:txBody>
          <a:bodyPr>
            <a:normAutofit fontScale="90000"/>
          </a:bodyPr>
          <a:lstStyle/>
          <a:p>
            <a:br>
              <a:rPr lang="en-US" b="1">
                <a:solidFill>
                  <a:schemeClr val="accent2">
                    <a:lumMod val="75000"/>
                  </a:schemeClr>
                </a:solidFill>
              </a:rPr>
            </a:br>
            <a:br>
              <a:rPr lang="en-US" b="1">
                <a:solidFill>
                  <a:schemeClr val="accent2">
                    <a:lumMod val="75000"/>
                  </a:schemeClr>
                </a:solidFill>
              </a:rPr>
            </a:br>
            <a:r>
              <a:rPr lang="en-US" b="1">
                <a:solidFill>
                  <a:schemeClr val="accent2">
                    <a:lumMod val="75000"/>
                  </a:schemeClr>
                </a:solidFill>
              </a:rPr>
              <a:t>Supporting materials</a:t>
            </a:r>
            <a:br>
              <a:rPr lang="en-US" b="1">
                <a:solidFill>
                  <a:schemeClr val="accent2">
                    <a:lumMod val="75000"/>
                  </a:schemeClr>
                </a:solidFill>
              </a:rPr>
            </a:br>
            <a:br>
              <a:rPr lang="en-US">
                <a:solidFill>
                  <a:schemeClr val="accent2">
                    <a:lumMod val="75000"/>
                  </a:schemeClr>
                </a:solidFill>
              </a:rPr>
            </a:br>
            <a:r>
              <a:rPr lang="en-US" err="1">
                <a:solidFill>
                  <a:schemeClr val="accent2">
                    <a:lumMod val="75000"/>
                  </a:schemeClr>
                </a:solidFill>
              </a:rPr>
              <a:t>i</a:t>
            </a:r>
            <a:r>
              <a:rPr lang="en-US">
                <a:solidFill>
                  <a:schemeClr val="accent2">
                    <a:lumMod val="75000"/>
                  </a:schemeClr>
                </a:solidFill>
              </a:rPr>
              <a:t>.	Champion role description</a:t>
            </a:r>
            <a:br>
              <a:rPr lang="en-US">
                <a:solidFill>
                  <a:schemeClr val="accent2">
                    <a:lumMod val="75000"/>
                  </a:schemeClr>
                </a:solidFill>
              </a:rPr>
            </a:br>
            <a:r>
              <a:rPr lang="en-US">
                <a:solidFill>
                  <a:schemeClr val="accent2">
                    <a:lumMod val="75000"/>
                  </a:schemeClr>
                </a:solidFill>
              </a:rPr>
              <a:t>ii.	Leadership workshop slide deck</a:t>
            </a:r>
            <a:br>
              <a:rPr lang="en-US">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492299" y="3774187"/>
            <a:ext cx="2487247" cy="2927350"/>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6</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FD3B083F-FE31-EBD4-AC7F-551D644886CD}"/>
              </a:ext>
            </a:extLst>
          </p:cNvPr>
          <p:cNvSpPr txBox="1"/>
          <p:nvPr/>
        </p:nvSpPr>
        <p:spPr>
          <a:xfrm>
            <a:off x="8132212" y="121827"/>
            <a:ext cx="3847334" cy="584775"/>
          </a:xfrm>
          <a:prstGeom prst="rect">
            <a:avLst/>
          </a:prstGeom>
          <a:solidFill>
            <a:srgbClr val="0070C0"/>
          </a:solidFill>
        </p:spPr>
        <p:txBody>
          <a:bodyPr wrap="square" rtlCol="0">
            <a:spAutoFit/>
          </a:bodyPr>
          <a:lstStyle/>
          <a:p>
            <a:pPr algn="ctr"/>
            <a:r>
              <a:rPr lang="en-US" sz="3200" b="1">
                <a:solidFill>
                  <a:schemeClr val="bg1"/>
                </a:solidFill>
              </a:rPr>
              <a:t>Week 5</a:t>
            </a:r>
          </a:p>
        </p:txBody>
      </p:sp>
    </p:spTree>
    <p:extLst>
      <p:ext uri="{BB962C8B-B14F-4D97-AF65-F5344CB8AC3E}">
        <p14:creationId xmlns:p14="http://schemas.microsoft.com/office/powerpoint/2010/main" val="35010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774453" y="1221407"/>
            <a:ext cx="9207747" cy="4632110"/>
          </a:xfrm>
        </p:spPr>
        <p:txBody>
          <a:bodyPr>
            <a:normAutofit fontScale="90000"/>
          </a:bodyPr>
          <a:lstStyle/>
          <a:p>
            <a:r>
              <a:rPr lang="en-US" sz="3100" b="1">
                <a:solidFill>
                  <a:schemeClr val="accent2">
                    <a:lumMod val="75000"/>
                  </a:schemeClr>
                </a:solidFill>
              </a:rPr>
              <a:t>3.	Engage staff and start training</a:t>
            </a:r>
            <a:br>
              <a:rPr lang="en-US" sz="3100" b="1">
                <a:solidFill>
                  <a:schemeClr val="accent2">
                    <a:lumMod val="75000"/>
                  </a:schemeClr>
                </a:solidFill>
              </a:rPr>
            </a:br>
            <a:br>
              <a:rPr lang="en-US" sz="3100" b="1">
                <a:solidFill>
                  <a:schemeClr val="accent2">
                    <a:lumMod val="75000"/>
                  </a:schemeClr>
                </a:solidFill>
              </a:rPr>
            </a:br>
            <a:r>
              <a:rPr lang="en-US" sz="3100">
                <a:solidFill>
                  <a:schemeClr val="accent2">
                    <a:lumMod val="75000"/>
                  </a:schemeClr>
                </a:solidFill>
              </a:rPr>
              <a:t>Bringing the staff on board – from hospitality to clinical – is key to success. In this phase you will let staff know what is happening, who you require to do the training, then bring it to life through debriefing and team meetings over the coming months. Decide who will be required to do the training and by when. Make sure they feel supported as this topic can raise strong emotions. Maybe you establish a reference or advisory group. Inform residents and families about what you are doing by sharing fact sheets with them.</a:t>
            </a:r>
            <a:br>
              <a:rPr lang="en-US" sz="3100">
                <a:solidFill>
                  <a:schemeClr val="accent2">
                    <a:lumMod val="75000"/>
                  </a:schemeClr>
                </a:solidFill>
              </a:rPr>
            </a:br>
            <a:br>
              <a:rPr lang="en-US" sz="3100">
                <a:solidFill>
                  <a:schemeClr val="accent2">
                    <a:lumMod val="75000"/>
                  </a:schemeClr>
                </a:solidFill>
              </a:rPr>
            </a:br>
            <a:r>
              <a:rPr lang="en-US" sz="3100">
                <a:solidFill>
                  <a:schemeClr val="accent2">
                    <a:lumMod val="75000"/>
                  </a:schemeClr>
                </a:solidFill>
              </a:rPr>
              <a:t>Training module 1 is trauma awareness training suitable for all staff. Training module 2 is aimed at intake and lifestyle planning staff.</a:t>
            </a:r>
            <a:br>
              <a:rPr lang="en-US"/>
            </a:br>
            <a:br>
              <a:rPr lang="en-US"/>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827626" y="4152275"/>
            <a:ext cx="2151919" cy="2532687"/>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7</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853517"/>
            <a:ext cx="1519364" cy="909348"/>
          </a:xfrm>
          <a:prstGeom prst="rect">
            <a:avLst/>
          </a:prstGeom>
        </p:spPr>
      </p:pic>
      <p:sp>
        <p:nvSpPr>
          <p:cNvPr id="5" name="TextBox 4">
            <a:extLst>
              <a:ext uri="{FF2B5EF4-FFF2-40B4-BE49-F238E27FC236}">
                <a16:creationId xmlns:a16="http://schemas.microsoft.com/office/drawing/2014/main" id="{B41441C4-B9F7-255D-2A67-0388BE5AFA1F}"/>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6-9</a:t>
            </a:r>
          </a:p>
        </p:txBody>
      </p:sp>
    </p:spTree>
    <p:extLst>
      <p:ext uri="{BB962C8B-B14F-4D97-AF65-F5344CB8AC3E}">
        <p14:creationId xmlns:p14="http://schemas.microsoft.com/office/powerpoint/2010/main" val="2172608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844081" y="1627922"/>
            <a:ext cx="9207747" cy="4632110"/>
          </a:xfrm>
        </p:spPr>
        <p:txBody>
          <a:bodyPr>
            <a:normAutofit fontScale="90000"/>
          </a:bodyPr>
          <a:lstStyle/>
          <a:p>
            <a:br>
              <a:rPr lang="en-US" b="1">
                <a:solidFill>
                  <a:schemeClr val="accent2">
                    <a:lumMod val="75000"/>
                  </a:schemeClr>
                </a:solidFill>
              </a:rPr>
            </a:br>
            <a:br>
              <a:rPr lang="en-US" b="1">
                <a:solidFill>
                  <a:schemeClr val="accent2">
                    <a:lumMod val="75000"/>
                  </a:schemeClr>
                </a:solidFill>
              </a:rPr>
            </a:br>
            <a:r>
              <a:rPr lang="en-US" b="1">
                <a:solidFill>
                  <a:schemeClr val="accent2">
                    <a:lumMod val="75000"/>
                  </a:schemeClr>
                </a:solidFill>
              </a:rPr>
              <a:t>Supporting materials</a:t>
            </a:r>
            <a:br>
              <a:rPr lang="en-US"/>
            </a:br>
            <a:r>
              <a:rPr lang="en-US" err="1">
                <a:solidFill>
                  <a:schemeClr val="accent2">
                    <a:lumMod val="75000"/>
                  </a:schemeClr>
                </a:solidFill>
              </a:rPr>
              <a:t>i</a:t>
            </a:r>
            <a:r>
              <a:rPr lang="en-US">
                <a:solidFill>
                  <a:schemeClr val="accent2">
                    <a:lumMod val="75000"/>
                  </a:schemeClr>
                </a:solidFill>
              </a:rPr>
              <a:t>.	Baseline staff awareness survey</a:t>
            </a:r>
            <a:br>
              <a:rPr lang="en-US">
                <a:solidFill>
                  <a:schemeClr val="accent2">
                    <a:lumMod val="75000"/>
                  </a:schemeClr>
                </a:solidFill>
              </a:rPr>
            </a:br>
            <a:r>
              <a:rPr lang="en-US">
                <a:solidFill>
                  <a:schemeClr val="accent2">
                    <a:lumMod val="75000"/>
                  </a:schemeClr>
                </a:solidFill>
              </a:rPr>
              <a:t>ii. 	Online training module 1 – Trauma training</a:t>
            </a:r>
            <a:br>
              <a:rPr lang="en-US">
                <a:solidFill>
                  <a:schemeClr val="accent2">
                    <a:lumMod val="75000"/>
                  </a:schemeClr>
                </a:solidFill>
              </a:rPr>
            </a:br>
            <a:r>
              <a:rPr lang="en-US">
                <a:solidFill>
                  <a:schemeClr val="accent2">
                    <a:lumMod val="75000"/>
                  </a:schemeClr>
                </a:solidFill>
              </a:rPr>
              <a:t>iii.	Online training module 2 – Sensitive conversations</a:t>
            </a:r>
            <a:br>
              <a:rPr lang="en-US">
                <a:solidFill>
                  <a:schemeClr val="accent2">
                    <a:lumMod val="75000"/>
                  </a:schemeClr>
                </a:solidFill>
              </a:rPr>
            </a:br>
            <a:r>
              <a:rPr lang="en-US">
                <a:solidFill>
                  <a:schemeClr val="accent2">
                    <a:lumMod val="75000"/>
                  </a:schemeClr>
                </a:solidFill>
              </a:rPr>
              <a:t>iv.	Debrief guide</a:t>
            </a:r>
            <a:br>
              <a:rPr lang="en-US">
                <a:solidFill>
                  <a:schemeClr val="accent2">
                    <a:lumMod val="75000"/>
                  </a:schemeClr>
                </a:solidFill>
              </a:rPr>
            </a:br>
            <a:r>
              <a:rPr lang="en-US">
                <a:solidFill>
                  <a:schemeClr val="accent2">
                    <a:lumMod val="75000"/>
                  </a:schemeClr>
                </a:solidFill>
              </a:rPr>
              <a:t>v. 	Terms of reference for advisory group </a:t>
            </a:r>
            <a:br>
              <a:rPr lang="en-US">
                <a:solidFill>
                  <a:schemeClr val="accent2">
                    <a:lumMod val="75000"/>
                  </a:schemeClr>
                </a:solidFill>
              </a:rPr>
            </a:br>
            <a:r>
              <a:rPr lang="en-US">
                <a:solidFill>
                  <a:schemeClr val="accent2">
                    <a:lumMod val="75000"/>
                  </a:schemeClr>
                </a:solidFill>
              </a:rPr>
              <a:t>vi. 	Resident fact sheet</a:t>
            </a:r>
            <a:br>
              <a:rPr lang="en-US">
                <a:solidFill>
                  <a:schemeClr val="accent2">
                    <a:lumMod val="75000"/>
                  </a:schemeClr>
                </a:solidFill>
              </a:rPr>
            </a:br>
            <a:r>
              <a:rPr lang="en-US">
                <a:solidFill>
                  <a:schemeClr val="accent2">
                    <a:lumMod val="75000"/>
                  </a:schemeClr>
                </a:solidFill>
              </a:rPr>
              <a:t>vii. 	Community fact sheet</a:t>
            </a:r>
            <a:br>
              <a:rPr lang="en-US">
                <a:solidFill>
                  <a:schemeClr val="accent2">
                    <a:lumMod val="75000"/>
                  </a:schemeClr>
                </a:solidFill>
              </a:rPr>
            </a:br>
            <a:r>
              <a:rPr lang="en-US">
                <a:solidFill>
                  <a:schemeClr val="accent2">
                    <a:lumMod val="75000"/>
                  </a:schemeClr>
                </a:solidFill>
              </a:rPr>
              <a:t>viii. 	Staff fact sheet</a:t>
            </a:r>
            <a:br>
              <a:rPr lang="en-US">
                <a:solidFill>
                  <a:schemeClr val="accent2">
                    <a:lumMod val="75000"/>
                  </a:schemeClr>
                </a:solidFill>
              </a:rPr>
            </a:br>
            <a:br>
              <a:rPr lang="en-US">
                <a:solidFill>
                  <a:schemeClr val="accent2">
                    <a:lumMod val="75000"/>
                  </a:schemeClr>
                </a:solidFill>
                <a:ea typeface="Calibri Light"/>
                <a:cs typeface="Calibri Light"/>
              </a:rPr>
            </a:br>
            <a:br>
              <a:rPr lang="en-US" b="1"/>
            </a:br>
            <a:br>
              <a:rPr lang="en-US"/>
            </a:br>
            <a:br>
              <a:rPr lang="en-US"/>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292421" y="3943977"/>
            <a:ext cx="2374682" cy="2794867"/>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8</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5" y="6071501"/>
            <a:ext cx="1085994" cy="649974"/>
          </a:xfrm>
          <a:prstGeom prst="rect">
            <a:avLst/>
          </a:prstGeom>
        </p:spPr>
      </p:pic>
      <p:sp>
        <p:nvSpPr>
          <p:cNvPr id="5" name="TextBox 4">
            <a:extLst>
              <a:ext uri="{FF2B5EF4-FFF2-40B4-BE49-F238E27FC236}">
                <a16:creationId xmlns:a16="http://schemas.microsoft.com/office/drawing/2014/main" id="{B41441C4-B9F7-255D-2A67-0388BE5AFA1F}"/>
              </a:ext>
            </a:extLst>
          </p:cNvPr>
          <p:cNvSpPr txBox="1"/>
          <p:nvPr/>
        </p:nvSpPr>
        <p:spPr>
          <a:xfrm>
            <a:off x="8132212" y="314445"/>
            <a:ext cx="3847334" cy="584775"/>
          </a:xfrm>
          <a:prstGeom prst="rect">
            <a:avLst/>
          </a:prstGeom>
          <a:solidFill>
            <a:srgbClr val="0070C0"/>
          </a:solidFill>
        </p:spPr>
        <p:txBody>
          <a:bodyPr wrap="square" rtlCol="0">
            <a:spAutoFit/>
          </a:bodyPr>
          <a:lstStyle/>
          <a:p>
            <a:pPr algn="ctr"/>
            <a:r>
              <a:rPr lang="en-US" sz="3200" b="1">
                <a:solidFill>
                  <a:schemeClr val="bg1"/>
                </a:solidFill>
              </a:rPr>
              <a:t>Week 6-9</a:t>
            </a:r>
          </a:p>
        </p:txBody>
      </p:sp>
    </p:spTree>
    <p:extLst>
      <p:ext uri="{BB962C8B-B14F-4D97-AF65-F5344CB8AC3E}">
        <p14:creationId xmlns:p14="http://schemas.microsoft.com/office/powerpoint/2010/main" val="1456602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863A-C5C3-314E-B9F5-35599AB914AC}"/>
              </a:ext>
            </a:extLst>
          </p:cNvPr>
          <p:cNvSpPr>
            <a:spLocks noGrp="1"/>
          </p:cNvSpPr>
          <p:nvPr>
            <p:ph type="title"/>
          </p:nvPr>
        </p:nvSpPr>
        <p:spPr>
          <a:xfrm>
            <a:off x="1169308" y="1699100"/>
            <a:ext cx="9207747" cy="4632110"/>
          </a:xfrm>
        </p:spPr>
        <p:txBody>
          <a:bodyPr>
            <a:normAutofit fontScale="90000"/>
          </a:bodyPr>
          <a:lstStyle/>
          <a:p>
            <a:r>
              <a:rPr lang="en-US" b="1">
                <a:solidFill>
                  <a:schemeClr val="accent2">
                    <a:lumMod val="75000"/>
                  </a:schemeClr>
                </a:solidFill>
              </a:rPr>
              <a:t>4.	</a:t>
            </a:r>
            <a:r>
              <a:rPr lang="en-US" sz="3600" b="1">
                <a:solidFill>
                  <a:schemeClr val="accent2">
                    <a:lumMod val="75000"/>
                  </a:schemeClr>
                </a:solidFill>
              </a:rPr>
              <a:t>Connect with local care leaver support service</a:t>
            </a:r>
            <a:br>
              <a:rPr lang="en-US" sz="3600" b="1">
                <a:solidFill>
                  <a:schemeClr val="accent2">
                    <a:lumMod val="75000"/>
                  </a:schemeClr>
                </a:solidFill>
              </a:rPr>
            </a:br>
            <a:br>
              <a:rPr lang="en-US" sz="3600" b="1">
                <a:solidFill>
                  <a:schemeClr val="accent2">
                    <a:lumMod val="75000"/>
                  </a:schemeClr>
                </a:solidFill>
              </a:rPr>
            </a:br>
            <a:r>
              <a:rPr lang="en-US" sz="3600">
                <a:solidFill>
                  <a:schemeClr val="accent2">
                    <a:lumMod val="75000"/>
                  </a:schemeClr>
                </a:solidFill>
              </a:rPr>
              <a:t>Careleaver support services operate across the country and are experts in working with Forgotten Australians and careleavers. Connect with your local service, invite them to address the team and make sure you all know how to refer a resident to them. Maybe you have some brochures or information available. </a:t>
            </a:r>
            <a:r>
              <a:rPr lang="en-US" sz="3600" err="1">
                <a:solidFill>
                  <a:schemeClr val="accent2">
                    <a:lumMod val="75000"/>
                  </a:schemeClr>
                </a:solidFill>
              </a:rPr>
              <a:t>Formalise</a:t>
            </a:r>
            <a:r>
              <a:rPr lang="en-US" sz="3600">
                <a:solidFill>
                  <a:schemeClr val="accent2">
                    <a:lumMod val="75000"/>
                  </a:schemeClr>
                </a:solidFill>
              </a:rPr>
              <a:t> the arrangement with a MOU or letter.</a:t>
            </a:r>
            <a:br>
              <a:rPr lang="en-US" sz="3600" b="1">
                <a:solidFill>
                  <a:schemeClr val="accent2">
                    <a:lumMod val="75000"/>
                  </a:schemeClr>
                </a:solidFill>
              </a:rPr>
            </a:br>
            <a:br>
              <a:rPr lang="en-US">
                <a:solidFill>
                  <a:schemeClr val="accent2">
                    <a:lumMod val="75000"/>
                  </a:schemeClr>
                </a:solidFill>
              </a:rPr>
            </a:br>
            <a:br>
              <a:rPr lang="en-US">
                <a:solidFill>
                  <a:schemeClr val="accent2">
                    <a:lumMod val="75000"/>
                  </a:schemeClr>
                </a:solidFill>
              </a:rPr>
            </a:br>
            <a:endParaRPr lang="en-US">
              <a:solidFill>
                <a:schemeClr val="accent2">
                  <a:lumMod val="75000"/>
                </a:schemeClr>
              </a:solidFill>
            </a:endParaRPr>
          </a:p>
        </p:txBody>
      </p:sp>
      <p:pic>
        <p:nvPicPr>
          <p:cNvPr id="4" name="Content Placeholder 3" descr="A group of people and a dog&#10;&#10;Description automatically generated with low confidence">
            <a:extLst>
              <a:ext uri="{FF2B5EF4-FFF2-40B4-BE49-F238E27FC236}">
                <a16:creationId xmlns:a16="http://schemas.microsoft.com/office/drawing/2014/main" id="{D902842E-D46B-BF44-AA7B-78BF08A0165C}"/>
              </a:ext>
            </a:extLst>
          </p:cNvPr>
          <p:cNvPicPr>
            <a:picLocks noGrp="1" noChangeAspect="1"/>
          </p:cNvPicPr>
          <p:nvPr>
            <p:ph idx="1"/>
          </p:nvPr>
        </p:nvPicPr>
        <p:blipFill>
          <a:blip r:embed="rId3"/>
          <a:stretch>
            <a:fillRect/>
          </a:stretch>
        </p:blipFill>
        <p:spPr>
          <a:xfrm>
            <a:off x="9986463" y="4350222"/>
            <a:ext cx="1993083" cy="2346113"/>
          </a:xfrm>
          <a:prstGeom prst="rect">
            <a:avLst/>
          </a:prstGeom>
        </p:spPr>
      </p:pic>
      <p:sp>
        <p:nvSpPr>
          <p:cNvPr id="3" name="Slide Number Placeholder 2">
            <a:extLst>
              <a:ext uri="{FF2B5EF4-FFF2-40B4-BE49-F238E27FC236}">
                <a16:creationId xmlns:a16="http://schemas.microsoft.com/office/drawing/2014/main" id="{7F1E9321-81A5-4BA6-B72B-7D64ADA40825}"/>
              </a:ext>
            </a:extLst>
          </p:cNvPr>
          <p:cNvSpPr>
            <a:spLocks noGrp="1"/>
          </p:cNvSpPr>
          <p:nvPr>
            <p:ph type="sldNum" sz="quarter" idx="12"/>
          </p:nvPr>
        </p:nvSpPr>
        <p:spPr/>
        <p:txBody>
          <a:bodyPr/>
          <a:lstStyle/>
          <a:p>
            <a:fld id="{1C27FD73-6F78-3342-A79C-FD30196031C5}" type="slidenum">
              <a:rPr lang="en-US" smtClean="0"/>
              <a:t>9</a:t>
            </a:fld>
            <a:endParaRPr lang="en-US"/>
          </a:p>
        </p:txBody>
      </p:sp>
      <p:pic>
        <p:nvPicPr>
          <p:cNvPr id="8" name="Picture 7" descr="A close up of a logo&#10;&#10;Description automatically generated">
            <a:extLst>
              <a:ext uri="{FF2B5EF4-FFF2-40B4-BE49-F238E27FC236}">
                <a16:creationId xmlns:a16="http://schemas.microsoft.com/office/drawing/2014/main" id="{D9F0902E-2231-0343-8519-6B12F25E53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454" y="5576109"/>
            <a:ext cx="1913709" cy="1145366"/>
          </a:xfrm>
          <a:prstGeom prst="rect">
            <a:avLst/>
          </a:prstGeom>
        </p:spPr>
      </p:pic>
      <p:sp>
        <p:nvSpPr>
          <p:cNvPr id="5" name="TextBox 4">
            <a:extLst>
              <a:ext uri="{FF2B5EF4-FFF2-40B4-BE49-F238E27FC236}">
                <a16:creationId xmlns:a16="http://schemas.microsoft.com/office/drawing/2014/main" id="{F6C2BB39-8F05-66B5-3E2D-C1FA0325EDF3}"/>
              </a:ext>
            </a:extLst>
          </p:cNvPr>
          <p:cNvSpPr txBox="1"/>
          <p:nvPr/>
        </p:nvSpPr>
        <p:spPr>
          <a:xfrm>
            <a:off x="8132212" y="121102"/>
            <a:ext cx="3847334" cy="584775"/>
          </a:xfrm>
          <a:prstGeom prst="rect">
            <a:avLst/>
          </a:prstGeom>
          <a:solidFill>
            <a:srgbClr val="0070C0"/>
          </a:solidFill>
        </p:spPr>
        <p:txBody>
          <a:bodyPr wrap="square" rtlCol="0">
            <a:spAutoFit/>
          </a:bodyPr>
          <a:lstStyle/>
          <a:p>
            <a:pPr algn="ctr"/>
            <a:r>
              <a:rPr lang="en-US" sz="3200" b="1">
                <a:solidFill>
                  <a:schemeClr val="bg1"/>
                </a:solidFill>
              </a:rPr>
              <a:t>Week 10</a:t>
            </a:r>
          </a:p>
        </p:txBody>
      </p:sp>
    </p:spTree>
    <p:extLst>
      <p:ext uri="{BB962C8B-B14F-4D97-AF65-F5344CB8AC3E}">
        <p14:creationId xmlns:p14="http://schemas.microsoft.com/office/powerpoint/2010/main" val="63674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22</Slides>
  <Notes>22</Notes>
  <HiddenSlides>0</HiddenSlide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10 steps to Trauma Aware and Healing Informed Residential Aged Care for Forgotten Australians and careleavers</vt:lpstr>
      <vt:lpstr> 1. Getting started 2. Engage the local leadership team and  find champions 3. Engage staff and start training 4. Connect with local care leaver support  service 5.  Document review and set approach 6. Creating a positive resident experience 7. Planning a launch event 8.  Embedding your program 9. Seek specialisation verification 10. Seek feedback and embed learnings</vt:lpstr>
      <vt:lpstr>Getting started  Have the initial conversations within the leadership and staff teams, prepare to seek formal approval as required, undertake project planning and familiarise yourself with the Real Care the Second Time Around materials  i.  </vt:lpstr>
      <vt:lpstr>  Supporting materials  i. Slide deck - introduction to trauma    informed residential aged care for    Forgotten Australians and care     leavers ii. Board briefing template   i.  </vt:lpstr>
      <vt:lpstr>2. Engage leadership team and find  champions  Set aside 3 hours with your leadership team – you will go through the leadership workshop and work out what this means for everyone and how you are going to proceed, who will be the Champions and how you will engage your teams   </vt:lpstr>
      <vt:lpstr>  Supporting materials  i. Champion role description ii. Leadership workshop slide deck     </vt:lpstr>
      <vt:lpstr>3. Engage staff and start training  Bringing the staff on board – from hospitality to clinical – is key to success. In this phase you will let staff know what is happening, who you require to do the training, then bring it to life through debriefing and team meetings over the coming months. Decide who will be required to do the training and by when. Make sure they feel supported as this topic can raise strong emotions. Maybe you establish a reference or advisory group. Inform residents and families about what you are doing by sharing fact sheets with them.  Training module 1 is trauma awareness training suitable for all staff. Training module 2 is aimed at intake and lifestyle planning staff.  </vt:lpstr>
      <vt:lpstr>  Supporting materials i. Baseline staff awareness survey ii.  Online training module 1 – Trauma training iii. Online training module 2 – Sensitive conversations iv. Debrief guide v.  Terms of reference for advisory group  vi.  Resident fact sheet vii.  Community fact sheet viii.  Staff fact sheet     </vt:lpstr>
      <vt:lpstr>4. Connect with local care leaver support service  Careleaver support services operate across the country and are experts in working with Forgotten Australians and careleavers. Connect with your local service, invite them to address the team and make sure you all know how to refer a resident to them. Maybe you have some brochures or information available. Formalise the arrangement with a MOU or letter.   </vt:lpstr>
      <vt:lpstr>Supporting materials  i. List of careleaver support services  Support Services | Find and Connect  ii. MOU template    </vt:lpstr>
      <vt:lpstr>5. Document review and set approach  What documentation needs to be reviewed to embed trauma informed care and how will you formalise your approach into business as usual? Some suggestions follow     </vt:lpstr>
      <vt:lpstr>Supporting material  i. Staff induction material paragraphs ii. Trauma informed aged care policy/  statement of commitment  template iii. Visitor fact sheet – trauma informed  care    </vt:lpstr>
      <vt:lpstr>6. Creating a positive resident experience  How will residents experience trauma aware and healing informed care? In this phase you will ensure there is information about your approach in your information material and on your website, you will provide opportunities for people to disclose a care history at intake and in lifestyle planning, you will have material accessible from care leaver services where someone does disclose, and you will think about marking days of significance for Forgotten Australians and care leavers. Check to make sure that building names are not adding to trauma.     </vt:lpstr>
      <vt:lpstr>Supporting material   i. Calendar of significant days ii. Diversity intake form iii. Information for new or prospective  residents      </vt:lpstr>
      <vt:lpstr>7. Planning for launch  A launch is optional but it is a great opportunity to create momentum, bring in your staff and residents and to connect with your broader community on trauma aware and healing informed care.    i.      </vt:lpstr>
      <vt:lpstr>Supporting materials  i. Community fact sheet ii. Resident fact sheet iii.  Launch program draft      </vt:lpstr>
      <vt:lpstr>8. Embedding your program  Run weekly toolkit sessions with your teams. Include updates on your actions in newsletters and communications with residents, families and staff. Maybe have a standing agenda item in team meetings        </vt:lpstr>
      <vt:lpstr>8. Embedding your program  i. Team talk tools        </vt:lpstr>
      <vt:lpstr>9. Seek specialisation verification  Verification of care leaver specialisation is important for when people are looking for appropriate supports. Now that you have put all the pieces in place, you should consider applying.          </vt:lpstr>
      <vt:lpstr>Supporting material  i. Link to verification information  https://www.health.gov.au/topics/aged-care/providing-aged-care-services/reporting/specialisation-verification-framework        </vt:lpstr>
      <vt:lpstr>10. Seek feedback and embed learnings  Find out the impact you have had by running a post roll out staff survey. Review your model of care and embed the learning from the last six months into your daily care and service delivery          </vt:lpstr>
      <vt:lpstr>10. Post training staff survey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Responding to the needs of Forgotten Australians / Care Leavers</dc:title>
  <dc:creator>meg schwarz</dc:creator>
  <cp:revision>3</cp:revision>
  <cp:lastPrinted>2023-08-29T22:11:35Z</cp:lastPrinted>
  <dcterms:created xsi:type="dcterms:W3CDTF">2021-01-23T07:23:29Z</dcterms:created>
  <dcterms:modified xsi:type="dcterms:W3CDTF">2024-09-23T07:32:03Z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14776eb-bc73-4bd7-8f58-c5de040c0417_Enabled">
    <vt:lpwstr>true</vt:lpwstr>
  </property>
  <property fmtid="{D5CDD505-2E9C-101B-9397-08002B2CF9AE}" pid="3" name="MSIP_Label_e14776eb-bc73-4bd7-8f58-c5de040c0417_SetDate">
    <vt:lpwstr>2023-06-30T00:22:38Z</vt:lpwstr>
  </property>
  <property fmtid="{D5CDD505-2E9C-101B-9397-08002B2CF9AE}" pid="4" name="MSIP_Label_e14776eb-bc73-4bd7-8f58-c5de040c0417_Method">
    <vt:lpwstr>Standard</vt:lpwstr>
  </property>
  <property fmtid="{D5CDD505-2E9C-101B-9397-08002B2CF9AE}" pid="5" name="MSIP_Label_e14776eb-bc73-4bd7-8f58-c5de040c0417_Name">
    <vt:lpwstr>Unrestricted</vt:lpwstr>
  </property>
  <property fmtid="{D5CDD505-2E9C-101B-9397-08002B2CF9AE}" pid="6" name="MSIP_Label_e14776eb-bc73-4bd7-8f58-c5de040c0417_SiteId">
    <vt:lpwstr>2f68128a-6d83-44f4-8a4f-6d3952db241f</vt:lpwstr>
  </property>
  <property fmtid="{D5CDD505-2E9C-101B-9397-08002B2CF9AE}" pid="7" name="MSIP_Label_e14776eb-bc73-4bd7-8f58-c5de040c0417_ActionId">
    <vt:lpwstr>c7532243-a858-45c1-a421-939cb9455d80</vt:lpwstr>
  </property>
  <property fmtid="{D5CDD505-2E9C-101B-9397-08002B2CF9AE}" pid="8" name="MSIP_Label_e14776eb-bc73-4bd7-8f58-c5de040c0417_ContentBits">
    <vt:lpwstr>0</vt:lpwstr>
  </property>
</Properties>
</file>