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4713" r:id="rId3"/>
    <p:sldId id="1160" r:id="rId4"/>
    <p:sldId id="1197" r:id="rId5"/>
    <p:sldId id="1181" r:id="rId6"/>
    <p:sldId id="1182" r:id="rId7"/>
    <p:sldId id="4710" r:id="rId8"/>
    <p:sldId id="4711" r:id="rId9"/>
    <p:sldId id="4712" r:id="rId10"/>
    <p:sldId id="1169" r:id="rId11"/>
    <p:sldId id="402" r:id="rId12"/>
    <p:sldId id="386" r:id="rId13"/>
    <p:sldId id="355" r:id="rId14"/>
    <p:sldId id="4740" r:id="rId15"/>
    <p:sldId id="4716" r:id="rId16"/>
    <p:sldId id="4741" r:id="rId17"/>
    <p:sldId id="4742" r:id="rId18"/>
    <p:sldId id="4760" r:id="rId19"/>
    <p:sldId id="4714" r:id="rId20"/>
    <p:sldId id="4758" r:id="rId21"/>
    <p:sldId id="383" r:id="rId22"/>
    <p:sldId id="1286" r:id="rId23"/>
    <p:sldId id="354" r:id="rId24"/>
    <p:sldId id="1170" r:id="rId25"/>
    <p:sldId id="4731" r:id="rId26"/>
    <p:sldId id="391" r:id="rId27"/>
    <p:sldId id="1173" r:id="rId28"/>
    <p:sldId id="1282" r:id="rId29"/>
    <p:sldId id="4730" r:id="rId30"/>
    <p:sldId id="4732" r:id="rId31"/>
    <p:sldId id="379" r:id="rId32"/>
    <p:sldId id="1289" r:id="rId33"/>
    <p:sldId id="4704" r:id="rId34"/>
    <p:sldId id="4729" r:id="rId35"/>
    <p:sldId id="4720" r:id="rId36"/>
    <p:sldId id="4721" r:id="rId37"/>
    <p:sldId id="4759" r:id="rId38"/>
    <p:sldId id="1288" r:id="rId39"/>
    <p:sldId id="1191" r:id="rId40"/>
    <p:sldId id="4734" r:id="rId41"/>
    <p:sldId id="1192" r:id="rId42"/>
    <p:sldId id="1195" r:id="rId43"/>
    <p:sldId id="1196" r:id="rId44"/>
    <p:sldId id="1283" r:id="rId45"/>
    <p:sldId id="1235" r:id="rId46"/>
    <p:sldId id="4735" r:id="rId47"/>
    <p:sldId id="1218" r:id="rId48"/>
    <p:sldId id="4719" r:id="rId49"/>
    <p:sldId id="1189" r:id="rId50"/>
    <p:sldId id="1233" r:id="rId51"/>
    <p:sldId id="1284" r:id="rId52"/>
    <p:sldId id="1219" r:id="rId53"/>
    <p:sldId id="4707" r:id="rId54"/>
    <p:sldId id="4736" r:id="rId55"/>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D1D"/>
    <a:srgbClr val="990033"/>
    <a:srgbClr val="99D6EA"/>
    <a:srgbClr val="FEC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267" autoAdjust="0"/>
  </p:normalViewPr>
  <p:slideViewPr>
    <p:cSldViewPr snapToGrid="0">
      <p:cViewPr varScale="1">
        <p:scale>
          <a:sx n="45" d="100"/>
          <a:sy n="45" d="100"/>
        </p:scale>
        <p:origin x="1472"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611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967342" y="0"/>
            <a:ext cx="3035088" cy="466116"/>
          </a:xfrm>
          <a:prstGeom prst="rect">
            <a:avLst/>
          </a:prstGeom>
        </p:spPr>
        <p:txBody>
          <a:bodyPr vert="horz" lIns="91440" tIns="45720" rIns="91440" bIns="45720" rtlCol="0"/>
          <a:lstStyle>
            <a:lvl1pPr algn="r">
              <a:defRPr sz="1200"/>
            </a:lvl1pPr>
          </a:lstStyle>
          <a:p>
            <a:fld id="{1B1CE1E2-5E60-49A8-96E0-206D2EEFB86A}" type="datetimeFigureOut">
              <a:rPr lang="en-AU" smtClean="0"/>
              <a:t>15/07/2025</a:t>
            </a:fld>
            <a:endParaRPr lang="en-AU"/>
          </a:p>
        </p:txBody>
      </p:sp>
      <p:sp>
        <p:nvSpPr>
          <p:cNvPr id="4" name="Slide Image Placeholder 3"/>
          <p:cNvSpPr>
            <a:spLocks noGrp="1" noRot="1" noChangeAspect="1"/>
          </p:cNvSpPr>
          <p:nvPr>
            <p:ph type="sldImg" idx="2"/>
          </p:nvPr>
        </p:nvSpPr>
        <p:spPr>
          <a:xfrm>
            <a:off x="715963" y="1162050"/>
            <a:ext cx="5572125" cy="31337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0406" y="4470845"/>
            <a:ext cx="5603240" cy="365795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23945"/>
            <a:ext cx="3035088" cy="46611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967342" y="8823945"/>
            <a:ext cx="3035088" cy="466115"/>
          </a:xfrm>
          <a:prstGeom prst="rect">
            <a:avLst/>
          </a:prstGeom>
        </p:spPr>
        <p:txBody>
          <a:bodyPr vert="horz" lIns="91440" tIns="45720" rIns="91440" bIns="45720" rtlCol="0" anchor="b"/>
          <a:lstStyle>
            <a:lvl1pPr algn="r">
              <a:defRPr sz="1200"/>
            </a:lvl1pPr>
          </a:lstStyle>
          <a:p>
            <a:fld id="{40468A8D-5586-4AD6-89D9-FB0795E0718D}" type="slidenum">
              <a:rPr lang="en-AU" smtClean="0"/>
              <a:t>‹#›</a:t>
            </a:fld>
            <a:endParaRPr lang="en-AU"/>
          </a:p>
        </p:txBody>
      </p:sp>
    </p:spTree>
    <p:extLst>
      <p:ext uri="{BB962C8B-B14F-4D97-AF65-F5344CB8AC3E}">
        <p14:creationId xmlns:p14="http://schemas.microsoft.com/office/powerpoint/2010/main" val="35016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ealth.nsw.gov.au/mentalhealth/psychosocial/principles/Pages/trauma-informed.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a:t>
            </a:r>
          </a:p>
          <a:p>
            <a:endParaRPr lang="en-AU"/>
          </a:p>
          <a:p>
            <a:r>
              <a:rPr lang="en-AU"/>
              <a:t>Acknowledgement of traditional owners</a:t>
            </a:r>
          </a:p>
          <a:p>
            <a:endParaRPr lang="en-AU"/>
          </a:p>
          <a:p>
            <a:r>
              <a:rPr lang="en-AU"/>
              <a:t>Acknowledgement of Forgotten Australians and Care Leavers</a:t>
            </a:r>
          </a:p>
          <a:p>
            <a:endParaRPr lang="en-AU"/>
          </a:p>
          <a:p>
            <a:r>
              <a:rPr lang="en-AU"/>
              <a:t>Presenter intro</a:t>
            </a:r>
          </a:p>
          <a:p>
            <a:endParaRPr lang="en-AU"/>
          </a:p>
          <a:p>
            <a:endParaRPr lang="en-AU"/>
          </a:p>
          <a:p>
            <a:endParaRPr lang="en-AU"/>
          </a:p>
          <a:p>
            <a:endParaRPr lang="en-AU"/>
          </a:p>
          <a:p>
            <a:r>
              <a:rPr lang="en-AU"/>
              <a:t> </a:t>
            </a:r>
          </a:p>
        </p:txBody>
      </p:sp>
      <p:sp>
        <p:nvSpPr>
          <p:cNvPr id="4" name="Slide Number Placeholder 3"/>
          <p:cNvSpPr>
            <a:spLocks noGrp="1"/>
          </p:cNvSpPr>
          <p:nvPr>
            <p:ph type="sldNum" sz="quarter" idx="5"/>
          </p:nvPr>
        </p:nvSpPr>
        <p:spPr/>
        <p:txBody>
          <a:bodyPr/>
          <a:lstStyle/>
          <a:p>
            <a:fld id="{40468A8D-5586-4AD6-89D9-FB0795E0718D}" type="slidenum">
              <a:rPr lang="en-AU" smtClean="0"/>
              <a:t>1</a:t>
            </a:fld>
            <a:endParaRPr lang="en-AU"/>
          </a:p>
        </p:txBody>
      </p:sp>
    </p:spTree>
    <p:extLst>
      <p:ext uri="{BB962C8B-B14F-4D97-AF65-F5344CB8AC3E}">
        <p14:creationId xmlns:p14="http://schemas.microsoft.com/office/powerpoint/2010/main" val="311938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 terms “Forgotten Australians” and “Care Leavers” aren’t used by everyone who has this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When we talk about “care” here, we are talking about the care system that looks after children when they can’t or don’t live at home with their families.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Today, this usually looks like foster or kin 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But back in the 1900s kids were taken into orphanages, missions or group homes.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So someone who has been in that system as a child and has left the system is a “care leaver”.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 term “Forgotten Australian” was adopted by the Senate when they conducted in inquiry into abuse in care in the early 2000s.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Some people don’t like these terms – some object to being called a ‘care leaver’ because they didn’t experience any thing like ‘care’. Others don’t like to think of themselves as ‘forgotten’.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Terms can be important so if we are working with someone who discloses a care history, we can ask them if they know about and have a preference for either of these terms – or something else. Or we just make sure we call people by their names.</a:t>
            </a:r>
          </a:p>
        </p:txBody>
      </p:sp>
      <p:sp>
        <p:nvSpPr>
          <p:cNvPr id="4" name="Slide Number Placeholder 3"/>
          <p:cNvSpPr>
            <a:spLocks noGrp="1"/>
          </p:cNvSpPr>
          <p:nvPr>
            <p:ph type="sldNum" sz="quarter" idx="5"/>
          </p:nvPr>
        </p:nvSpPr>
        <p:spPr/>
        <p:txBody>
          <a:bodyPr/>
          <a:lstStyle/>
          <a:p>
            <a:fld id="{40468A8D-5586-4AD6-89D9-FB0795E0718D}" type="slidenum">
              <a:rPr lang="en-AU" smtClean="0"/>
              <a:t>10</a:t>
            </a:fld>
            <a:endParaRPr lang="en-AU"/>
          </a:p>
        </p:txBody>
      </p:sp>
    </p:spTree>
    <p:extLst>
      <p:ext uri="{BB962C8B-B14F-4D97-AF65-F5344CB8AC3E}">
        <p14:creationId xmlns:p14="http://schemas.microsoft.com/office/powerpoint/2010/main" val="119015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Who are Forgotten Australians?  Over 500,000 children were placed in orphanages and other out of home care in the last century.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timeframe is from the early 1900s up to around 1990 which is when the care system shifted to be more professionalized – with youth workers and social workers involved in the care of children, rather than nuns or missionaries or ‘house parents’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Around 50,000 were stolen generations – where Aboriginal and Torres Strait Islander children were taken from families and communities under racist government policies. They were often never allowed to return to community, to speak language or to practice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10,000 were child migrants brought from the UK and Malta – some from orphanages and some from families. They were promised a happy life in Australia but that was far from the reality for many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rest were non-Indigenous Australian children who – for various reasons – could not live with their birth family. The removal was often related to poverty – too many mouths to feed – or family complexity – mum or dad was ill or passed away, perhaps violence in the home, dad may have returned from war with PTSD, or their was substance abuse or mental illness in the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11</a:t>
            </a:fld>
            <a:endParaRPr lang="en-AU"/>
          </a:p>
        </p:txBody>
      </p:sp>
    </p:spTree>
    <p:extLst>
      <p:ext uri="{BB962C8B-B14F-4D97-AF65-F5344CB8AC3E}">
        <p14:creationId xmlns:p14="http://schemas.microsoft.com/office/powerpoint/2010/main" val="11576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a:t>Here are some photos from the orphanages, along with a photo from the National Apology given in 2009 by then Prime Minister Kevin Rudd (top left).</a:t>
            </a:r>
          </a:p>
          <a:p>
            <a:pPr marL="171450" indent="-171450">
              <a:buFont typeface="Arial" panose="020B0604020202020204" pitchFamily="34" charset="0"/>
              <a:buChar char="•"/>
            </a:pPr>
            <a:r>
              <a:rPr lang="en-US"/>
              <a:t>Look at these large groups of children – especially the bottom right hand corner – can you imagine getting that many children to sit still, with almost all facing the camera! You can imagine the culture of fear and discipline that these children lived under.</a:t>
            </a:r>
          </a:p>
          <a:p>
            <a:pPr marL="171450" indent="-171450">
              <a:buFont typeface="Arial" panose="020B0604020202020204" pitchFamily="34" charset="0"/>
              <a:buChar char="•"/>
            </a:pPr>
            <a:r>
              <a:rPr lang="en-US"/>
              <a:t>Photos sometimes showed the children dressed in nice clothes, playing and smiling. But the reality was far from idyllic.</a:t>
            </a:r>
          </a:p>
          <a:p>
            <a:pPr marL="171450" indent="-171450">
              <a:buFont typeface="Arial" panose="020B0604020202020204" pitchFamily="34" charset="0"/>
              <a:buChar char="•"/>
            </a:pPr>
            <a:r>
              <a:rPr lang="en-US"/>
              <a:t>The nice clothes were generally only for Sundays, photos or when officials would visit – other times children might have taken from a communal clothing pile</a:t>
            </a:r>
          </a:p>
          <a:p>
            <a:pPr marL="171450" indent="-171450">
              <a:buFont typeface="Arial" panose="020B0604020202020204" pitchFamily="34" charset="0"/>
              <a:buChar char="•"/>
            </a:pPr>
            <a:r>
              <a:rPr lang="en-US"/>
              <a:t>The anniversary of the National Apology is in November – this can be a very significant day for some care leavers. You could consider making a note of the apology in your newsletter, maybe even holding a modest event to mark the anniversary – play the video and have morning tea. Make sure there is pastoral care. In the toolkit (to be discussed) there is a calendar of significant days</a:t>
            </a:r>
          </a:p>
        </p:txBody>
      </p:sp>
      <p:sp>
        <p:nvSpPr>
          <p:cNvPr id="4" name="Slide Number Placeholder 3"/>
          <p:cNvSpPr>
            <a:spLocks noGrp="1"/>
          </p:cNvSpPr>
          <p:nvPr>
            <p:ph type="sldNum" sz="quarter" idx="5"/>
          </p:nvPr>
        </p:nvSpPr>
        <p:spPr/>
        <p:txBody>
          <a:bodyPr/>
          <a:lstStyle/>
          <a:p>
            <a:fld id="{40468A8D-5586-4AD6-89D9-FB0795E0718D}" type="slidenum">
              <a:rPr lang="en-AU" smtClean="0"/>
              <a:t>12</a:t>
            </a:fld>
            <a:endParaRPr lang="en-AU"/>
          </a:p>
        </p:txBody>
      </p:sp>
    </p:spTree>
    <p:extLst>
      <p:ext uri="{BB962C8B-B14F-4D97-AF65-F5344CB8AC3E}">
        <p14:creationId xmlns:p14="http://schemas.microsoft.com/office/powerpoint/2010/main" val="201043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pPr marL="171450" indent="-171450">
              <a:buFont typeface="Arial" panose="020B0604020202020204" pitchFamily="34" charset="0"/>
              <a:buChar char="•"/>
            </a:pPr>
            <a:r>
              <a:rPr lang="en-US" dirty="0"/>
              <a:t>Photos of orphanage life – which demonstrate the lack of privacy that children had but also the foreboding and perceptions they many feel about aged care – in particular – residential aged care.</a:t>
            </a:r>
          </a:p>
          <a:p>
            <a:pPr marL="171450" indent="-171450">
              <a:buFont typeface="Arial" panose="020B0604020202020204" pitchFamily="34" charset="0"/>
              <a:buChar char="•"/>
            </a:pPr>
            <a:r>
              <a:rPr lang="en-US" dirty="0"/>
              <a:t>They had little choice and control over their lives – lived in </a:t>
            </a:r>
            <a:r>
              <a:rPr lang="en-US" dirty="0" err="1"/>
              <a:t>dormatories</a:t>
            </a:r>
            <a:r>
              <a:rPr lang="en-US" dirty="0"/>
              <a:t> with no personal possessions, very strict routines. Story – resident with dementia would strip her bed every morning, fold her sheets and blankets and put all her personal effects away into her cupboard. Return to orphanage life.</a:t>
            </a:r>
          </a:p>
          <a:p>
            <a:pPr marL="171450" indent="-171450">
              <a:buFont typeface="Arial" panose="020B0604020202020204" pitchFamily="34" charset="0"/>
              <a:buChar char="•"/>
            </a:pPr>
            <a:r>
              <a:rPr lang="en-US" dirty="0"/>
              <a:t>Communal dining rooms common - often forced to eat food they didn’t like or were allergic to, or that was spoiled or of terrible quality. Insufficient. You might notice residents with unusual </a:t>
            </a:r>
            <a:r>
              <a:rPr lang="en-US" dirty="0" err="1"/>
              <a:t>behaviour</a:t>
            </a:r>
            <a:r>
              <a:rPr lang="en-US" dirty="0"/>
              <a:t> around food – it could stem from a time when there wasn’t enough food for example</a:t>
            </a:r>
          </a:p>
          <a:p>
            <a:pPr marL="171450" indent="-171450">
              <a:buFont typeface="Arial" panose="020B0604020202020204" pitchFamily="34" charset="0"/>
              <a:buChar char="•"/>
            </a:pPr>
            <a:r>
              <a:rPr lang="en-US" dirty="0"/>
              <a:t>They were subject to harsh discipline, physical </a:t>
            </a:r>
            <a:r>
              <a:rPr lang="en-US" dirty="0" err="1"/>
              <a:t>labour</a:t>
            </a:r>
            <a:r>
              <a:rPr lang="en-US" dirty="0"/>
              <a:t> (other photos show older children holding sticks to beat the little ones with if they weren’t working hard enough), and regimented routines. </a:t>
            </a:r>
          </a:p>
          <a:p>
            <a:pPr marL="171450" indent="-171450">
              <a:buFont typeface="Arial" panose="020B0604020202020204" pitchFamily="34" charset="0"/>
              <a:buChar char="•"/>
            </a:pPr>
            <a:r>
              <a:rPr lang="en-AU" b="0" dirty="0"/>
              <a:t>(Bottom right) Some aged care and other facilities are in the same location as previous orphanages – many names are still the same. The religious symbols can be triggering, as can the names of </a:t>
            </a:r>
            <a:r>
              <a:rPr lang="en-AU" sz="1200" kern="1200" dirty="0">
                <a:solidFill>
                  <a:schemeClr val="tx1"/>
                </a:solidFill>
                <a:effectLst/>
                <a:latin typeface="+mn-lt"/>
                <a:ea typeface="+mn-ea"/>
                <a:cs typeface="+mn-cs"/>
              </a:rPr>
              <a:t>aged care homes where they have the same names as the Orphanages that Care Leavers were once in.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Even if you are in a newer building, if you have rooms, wings or anything named after the founding fathers or mothers, it is important to check as a number of those people have later been found to be perpetrators of physical or sexual abuse.</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AU" sz="1200" b="0" kern="1200" dirty="0">
              <a:solidFill>
                <a:schemeClr val="tx1"/>
              </a:solidFill>
              <a:effectLst/>
              <a:latin typeface="+mn-lt"/>
              <a:ea typeface="+mn-ea"/>
              <a:cs typeface="+mn-cs"/>
            </a:endParaRPr>
          </a:p>
          <a:p>
            <a:endParaRPr lang="en-AU" b="0" dirty="0"/>
          </a:p>
        </p:txBody>
      </p:sp>
      <p:sp>
        <p:nvSpPr>
          <p:cNvPr id="4" name="Slide Number Placeholder 3"/>
          <p:cNvSpPr>
            <a:spLocks noGrp="1"/>
          </p:cNvSpPr>
          <p:nvPr>
            <p:ph type="sldNum" sz="quarter" idx="5"/>
          </p:nvPr>
        </p:nvSpPr>
        <p:spPr/>
        <p:txBody>
          <a:bodyPr/>
          <a:lstStyle/>
          <a:p>
            <a:fld id="{40468A8D-5586-4AD6-89D9-FB0795E0718D}" type="slidenum">
              <a:rPr lang="en-AU" smtClean="0"/>
              <a:t>13</a:t>
            </a:fld>
            <a:endParaRPr lang="en-AU"/>
          </a:p>
        </p:txBody>
      </p:sp>
    </p:spTree>
    <p:extLst>
      <p:ext uri="{BB962C8B-B14F-4D97-AF65-F5344CB8AC3E}">
        <p14:creationId xmlns:p14="http://schemas.microsoft.com/office/powerpoint/2010/main" val="49569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In preparing a presentation, go to www.findandconnect.gov.au and locate photos of institutions in the local area – people may be familiar with the buildings and names. Many buildings still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Find and Connect website has details of the more than 800 institutions that existed across the country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Most children in care don’t have photographs from childhood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Something care leavers might like to do is have a look at the website to see if there are photos of the institution they were in. Sometimes they may see photos of people they knew.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Could be painful but also important and meaningful thing for them to do. They need to be supported.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 –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Are there old homes around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Can people recall from when they were younger knowing about these homes or the kids who went there? Did you have an understanding of it?</a:t>
            </a:r>
          </a:p>
        </p:txBody>
      </p:sp>
      <p:sp>
        <p:nvSpPr>
          <p:cNvPr id="4" name="Slide Number Placeholder 3"/>
          <p:cNvSpPr>
            <a:spLocks noGrp="1"/>
          </p:cNvSpPr>
          <p:nvPr>
            <p:ph type="sldNum" sz="quarter" idx="5"/>
          </p:nvPr>
        </p:nvSpPr>
        <p:spPr/>
        <p:txBody>
          <a:bodyPr/>
          <a:lstStyle/>
          <a:p>
            <a:fld id="{40468A8D-5586-4AD6-89D9-FB0795E0718D}" type="slidenum">
              <a:rPr lang="en-AU" smtClean="0"/>
              <a:t>14</a:t>
            </a:fld>
            <a:endParaRPr lang="en-AU"/>
          </a:p>
        </p:txBody>
      </p:sp>
    </p:spTree>
    <p:extLst>
      <p:ext uri="{BB962C8B-B14F-4D97-AF65-F5344CB8AC3E}">
        <p14:creationId xmlns:p14="http://schemas.microsoft.com/office/powerpoint/2010/main" val="378752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D1D8-511B-DD38-EDD8-4F3A81BA3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71FCB-C597-8934-4097-1A2AD281C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0F4FC-FADE-266F-D870-21D4DE308B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908DB81-E7BB-B190-5E32-05E3909A15E5}"/>
              </a:ext>
            </a:extLst>
          </p:cNvPr>
          <p:cNvSpPr>
            <a:spLocks noGrp="1"/>
          </p:cNvSpPr>
          <p:nvPr>
            <p:ph type="sldNum" sz="quarter" idx="5"/>
          </p:nvPr>
        </p:nvSpPr>
        <p:spPr/>
        <p:txBody>
          <a:bodyPr/>
          <a:lstStyle/>
          <a:p>
            <a:fld id="{40468A8D-5586-4AD6-89D9-FB0795E0718D}" type="slidenum">
              <a:rPr lang="en-AU" smtClean="0"/>
              <a:t>15</a:t>
            </a:fld>
            <a:endParaRPr lang="en-AU"/>
          </a:p>
        </p:txBody>
      </p:sp>
    </p:spTree>
    <p:extLst>
      <p:ext uri="{BB962C8B-B14F-4D97-AF65-F5344CB8AC3E}">
        <p14:creationId xmlns:p14="http://schemas.microsoft.com/office/powerpoint/2010/main" val="1602951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3F07-64D2-584B-D058-474C10551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F4851-41C2-0B98-9D99-7016735D1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2F578-F711-098E-6231-82C53143C3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45D3FD5-FAD8-432B-C4B6-97DE521702FC}"/>
              </a:ext>
            </a:extLst>
          </p:cNvPr>
          <p:cNvSpPr>
            <a:spLocks noGrp="1"/>
          </p:cNvSpPr>
          <p:nvPr>
            <p:ph type="sldNum" sz="quarter" idx="5"/>
          </p:nvPr>
        </p:nvSpPr>
        <p:spPr/>
        <p:txBody>
          <a:bodyPr/>
          <a:lstStyle/>
          <a:p>
            <a:fld id="{40468A8D-5586-4AD6-89D9-FB0795E0718D}" type="slidenum">
              <a:rPr lang="en-AU" smtClean="0"/>
              <a:t>16</a:t>
            </a:fld>
            <a:endParaRPr lang="en-AU"/>
          </a:p>
        </p:txBody>
      </p:sp>
    </p:spTree>
    <p:extLst>
      <p:ext uri="{BB962C8B-B14F-4D97-AF65-F5344CB8AC3E}">
        <p14:creationId xmlns:p14="http://schemas.microsoft.com/office/powerpoint/2010/main" val="1301927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3ABB-BB38-50E3-C332-459B40AEF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0C4C6-6BE1-A3AC-D811-958877A58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F23B3-D230-CE38-9B33-49B07F58B3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1F52740-EACD-2F5C-5968-6C8D7EC807B3}"/>
              </a:ext>
            </a:extLst>
          </p:cNvPr>
          <p:cNvSpPr>
            <a:spLocks noGrp="1"/>
          </p:cNvSpPr>
          <p:nvPr>
            <p:ph type="sldNum" sz="quarter" idx="5"/>
          </p:nvPr>
        </p:nvSpPr>
        <p:spPr/>
        <p:txBody>
          <a:bodyPr/>
          <a:lstStyle/>
          <a:p>
            <a:fld id="{40468A8D-5586-4AD6-89D9-FB0795E0718D}" type="slidenum">
              <a:rPr lang="en-AU" smtClean="0"/>
              <a:t>17</a:t>
            </a:fld>
            <a:endParaRPr lang="en-AU"/>
          </a:p>
        </p:txBody>
      </p:sp>
    </p:spTree>
    <p:extLst>
      <p:ext uri="{BB962C8B-B14F-4D97-AF65-F5344CB8AC3E}">
        <p14:creationId xmlns:p14="http://schemas.microsoft.com/office/powerpoint/2010/main" val="246284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1578B-456B-AA3E-ED59-143A8C044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93117-CF78-17DC-45CE-FC6BBC255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24A40-B055-7884-52D0-542D71F797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435510B-CA61-ECE4-443D-A6AB430873CE}"/>
              </a:ext>
            </a:extLst>
          </p:cNvPr>
          <p:cNvSpPr>
            <a:spLocks noGrp="1"/>
          </p:cNvSpPr>
          <p:nvPr>
            <p:ph type="sldNum" sz="quarter" idx="5"/>
          </p:nvPr>
        </p:nvSpPr>
        <p:spPr/>
        <p:txBody>
          <a:bodyPr/>
          <a:lstStyle/>
          <a:p>
            <a:fld id="{40468A8D-5586-4AD6-89D9-FB0795E0718D}" type="slidenum">
              <a:rPr lang="en-AU" smtClean="0"/>
              <a:t>18</a:t>
            </a:fld>
            <a:endParaRPr lang="en-AU"/>
          </a:p>
        </p:txBody>
      </p:sp>
    </p:spTree>
    <p:extLst>
      <p:ext uri="{BB962C8B-B14F-4D97-AF65-F5344CB8AC3E}">
        <p14:creationId xmlns:p14="http://schemas.microsoft.com/office/powerpoint/2010/main" val="1874262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AEBAF-CA63-B7ED-D028-31370A040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B1EA4-1BF9-6464-D132-E220273D6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D46AD-7E82-FFBF-2AC2-C8F0163AD827}"/>
              </a:ext>
            </a:extLst>
          </p:cNvPr>
          <p:cNvSpPr>
            <a:spLocks noGrp="1"/>
          </p:cNvSpPr>
          <p:nvPr>
            <p:ph type="body" idx="1"/>
          </p:nvPr>
        </p:nvSpPr>
        <p:spPr/>
        <p:txBody>
          <a:bodyPr/>
          <a:lstStyle/>
          <a:p>
            <a:r>
              <a:rPr lang="en-US" b="1" dirty="0"/>
              <a:t>Note:</a:t>
            </a:r>
            <a:r>
              <a:rPr lang="en-US" dirty="0"/>
              <a:t> child migrants to Barwell Farm – 1920s</a:t>
            </a:r>
          </a:p>
        </p:txBody>
      </p:sp>
      <p:sp>
        <p:nvSpPr>
          <p:cNvPr id="4" name="Slide Number Placeholder 3">
            <a:extLst>
              <a:ext uri="{FF2B5EF4-FFF2-40B4-BE49-F238E27FC236}">
                <a16:creationId xmlns:a16="http://schemas.microsoft.com/office/drawing/2014/main" id="{809032AE-73B9-9261-4C42-8FA1B6D1D7F0}"/>
              </a:ext>
            </a:extLst>
          </p:cNvPr>
          <p:cNvSpPr>
            <a:spLocks noGrp="1"/>
          </p:cNvSpPr>
          <p:nvPr>
            <p:ph type="sldNum" sz="quarter" idx="5"/>
          </p:nvPr>
        </p:nvSpPr>
        <p:spPr/>
        <p:txBody>
          <a:bodyPr/>
          <a:lstStyle/>
          <a:p>
            <a:fld id="{40468A8D-5586-4AD6-89D9-FB0795E0718D}" type="slidenum">
              <a:rPr lang="en-AU" smtClean="0"/>
              <a:t>19</a:t>
            </a:fld>
            <a:endParaRPr lang="en-AU"/>
          </a:p>
        </p:txBody>
      </p:sp>
    </p:spTree>
    <p:extLst>
      <p:ext uri="{BB962C8B-B14F-4D97-AF65-F5344CB8AC3E}">
        <p14:creationId xmlns:p14="http://schemas.microsoft.com/office/powerpoint/2010/main" val="153225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Note: </a:t>
            </a:r>
            <a:r>
              <a:rPr lang="en-US" b="0"/>
              <a:t>if a person discloses a care or trauma history or connection during a presentation, thank them for sharing and welcome their input as appropriate. Connect with them in a break and at the end of the session (if possible) to check how they are doing and whether they need any support. They may wish to add contributions </a:t>
            </a:r>
          </a:p>
          <a:p>
            <a:endParaRPr lang="en-US" b="1"/>
          </a:p>
          <a:p>
            <a:endParaRPr lang="en-US" b="1"/>
          </a:p>
          <a:p>
            <a:r>
              <a:rPr lang="en-US" b="1"/>
              <a:t>Key points:</a:t>
            </a:r>
          </a:p>
          <a:p>
            <a:endParaRPr lang="en-US"/>
          </a:p>
          <a:p>
            <a:pPr marL="171450" indent="-171450">
              <a:buFont typeface="Arial" panose="020B0604020202020204" pitchFamily="34" charset="0"/>
              <a:buChar char="•"/>
            </a:pPr>
            <a:r>
              <a:rPr lang="en-US"/>
              <a:t>Please be mindful of your own wellbeing as we consider the experiences of Forgotten Australians and care leavers during their childhoods and reach out to your support networks if you feel you need to. Take a break during the session if needed.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Acknowledge potential impact for First Nations persons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Refer to employee assistant program as relevant</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a:p>
            <a:endParaRPr lang="en-US"/>
          </a:p>
          <a:p>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2</a:t>
            </a:fld>
            <a:endParaRPr lang="en-AU"/>
          </a:p>
        </p:txBody>
      </p:sp>
    </p:spTree>
    <p:extLst>
      <p:ext uri="{BB962C8B-B14F-4D97-AF65-F5344CB8AC3E}">
        <p14:creationId xmlns:p14="http://schemas.microsoft.com/office/powerpoint/2010/main" val="1507622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9B362-6208-72CD-B60D-4A710B8CC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F0F7F-B9A9-6696-1FC0-44B1CAF4C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BF00C-792F-EDB7-AC34-AA11ED5DFA5C}"/>
              </a:ext>
            </a:extLst>
          </p:cNvPr>
          <p:cNvSpPr>
            <a:spLocks noGrp="1"/>
          </p:cNvSpPr>
          <p:nvPr>
            <p:ph type="body" idx="1"/>
          </p:nvPr>
        </p:nvSpPr>
        <p:spPr/>
        <p:txBody>
          <a:bodyPr/>
          <a:lstStyle/>
          <a:p>
            <a:r>
              <a:rPr lang="en-US" b="1"/>
              <a:t>Note:</a:t>
            </a:r>
            <a:r>
              <a:rPr lang="en-US"/>
              <a:t> child migrants were settled across Australia many in WA; work photo from </a:t>
            </a:r>
            <a:r>
              <a:rPr lang="en-US" err="1"/>
              <a:t>Fairbridge</a:t>
            </a:r>
            <a:r>
              <a:rPr lang="en-US"/>
              <a:t> Farm WA</a:t>
            </a:r>
          </a:p>
        </p:txBody>
      </p:sp>
      <p:sp>
        <p:nvSpPr>
          <p:cNvPr id="4" name="Slide Number Placeholder 3">
            <a:extLst>
              <a:ext uri="{FF2B5EF4-FFF2-40B4-BE49-F238E27FC236}">
                <a16:creationId xmlns:a16="http://schemas.microsoft.com/office/drawing/2014/main" id="{85BD48C3-5482-7950-C9BF-86E7E1B43207}"/>
              </a:ext>
            </a:extLst>
          </p:cNvPr>
          <p:cNvSpPr>
            <a:spLocks noGrp="1"/>
          </p:cNvSpPr>
          <p:nvPr>
            <p:ph type="sldNum" sz="quarter" idx="5"/>
          </p:nvPr>
        </p:nvSpPr>
        <p:spPr/>
        <p:txBody>
          <a:bodyPr/>
          <a:lstStyle/>
          <a:p>
            <a:fld id="{40468A8D-5586-4AD6-89D9-FB0795E0718D}" type="slidenum">
              <a:rPr lang="en-AU" smtClean="0"/>
              <a:t>20</a:t>
            </a:fld>
            <a:endParaRPr lang="en-AU"/>
          </a:p>
        </p:txBody>
      </p:sp>
    </p:spTree>
    <p:extLst>
      <p:ext uri="{BB962C8B-B14F-4D97-AF65-F5344CB8AC3E}">
        <p14:creationId xmlns:p14="http://schemas.microsoft.com/office/powerpoint/2010/main" val="3261534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Children in ‘care’ suffered all forms of abuse – sexualised and harsh environments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Some children never saw their parents again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Siblings were often separated by age and gender and never reconnected or not for many decades. Little babies may have been adopted and didn’t know they had siblings.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Many children lost their identity and culture – this is particularly relevant for our Stolen Generations and Former Child Migrants but also in the practice of calling children by numbers and not their names. They were often told they weren’t loved or wanted and would amount to nothing.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For many children who have spent time in institutions, their experiences were characterised by neglect, maltreatment, deprivation and loss of identity, making the transition into adulthood especially challenging.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Education only to late primary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Safety not prioritised – injury (cuts, broken bones), illness not seen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No dental care (one toothbrush, 10 kids)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Harsh and humiliating punishments – bed wetting, physical beatings, sexual abuse as ‘punishment’</a:t>
            </a:r>
          </a:p>
          <a:p>
            <a:endParaRPr lang="en-AU"/>
          </a:p>
        </p:txBody>
      </p:sp>
      <p:sp>
        <p:nvSpPr>
          <p:cNvPr id="4" name="Slide Number Placeholder 3"/>
          <p:cNvSpPr>
            <a:spLocks noGrp="1"/>
          </p:cNvSpPr>
          <p:nvPr>
            <p:ph type="sldNum" sz="quarter" idx="5"/>
          </p:nvPr>
        </p:nvSpPr>
        <p:spPr/>
        <p:txBody>
          <a:bodyPr/>
          <a:lstStyle/>
          <a:p>
            <a:fld id="{40468A8D-5586-4AD6-89D9-FB0795E0718D}" type="slidenum">
              <a:rPr lang="en-AU" smtClean="0"/>
              <a:t>21</a:t>
            </a:fld>
            <a:endParaRPr lang="en-AU"/>
          </a:p>
        </p:txBody>
      </p:sp>
    </p:spTree>
    <p:extLst>
      <p:ext uri="{BB962C8B-B14F-4D97-AF65-F5344CB8AC3E}">
        <p14:creationId xmlns:p14="http://schemas.microsoft.com/office/powerpoint/2010/main" val="130996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22</a:t>
            </a:fld>
            <a:endParaRPr lang="en-AU"/>
          </a:p>
        </p:txBody>
      </p:sp>
    </p:spTree>
    <p:extLst>
      <p:ext uri="{BB962C8B-B14F-4D97-AF65-F5344CB8AC3E}">
        <p14:creationId xmlns:p14="http://schemas.microsoft.com/office/powerpoint/2010/main" val="262432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Childhood trauma has consequences and lifelong impact. This includes acting as a barriers to accessing community services or aged care support – which is the reason the Real Care the Second Time Around Project exists.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Those barriers include:  an aged care and health care sector who are largely unaware of the history and experiences of this group;  a morbid fear of re-institutionalisation by Forgotten Australians/Care Leavers; a deep and longstanding aversion to authority – particularly Government and churches; and PTSD, anxiety, depression and other chronic and multiple comorbidities – and guilt and shame, fear of judgement experienced by many Forgotten Australians that has led to non-disclosure and of course compounds the trauma they feel.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Some care leavers can’t read or write and may lack the support networks to help them to navigate the complexity of the aged care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Care leavers have often spent their whole lives with hypervigilance about their home and safety. People can be very reluctant to have workers come into their home to provide them with support. Delay in accessing community based care means that often, it reaches the point where acute care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Many forgotten Australians say they would rather die than go into residential care. And there are many who have made plans for that to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fld id="{40468A8D-5586-4AD6-89D9-FB0795E0718D}" type="slidenum">
              <a:rPr lang="en-AU" smtClean="0"/>
              <a:t>23</a:t>
            </a:fld>
            <a:endParaRPr lang="en-AU"/>
          </a:p>
        </p:txBody>
      </p:sp>
    </p:spTree>
    <p:extLst>
      <p:ext uri="{BB962C8B-B14F-4D97-AF65-F5344CB8AC3E}">
        <p14:creationId xmlns:p14="http://schemas.microsoft.com/office/powerpoint/2010/main" val="1390383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I’d Rather Die – than be in aged care (17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Activity - After video plays: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Invite reflection, comments, questions – in small groups or together – what jumps out at you? Any surprises in that? Any call outs?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prompts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Language – “inmates”, “prison”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Themes – loss of freedom, loneliness, vulnerability to abuse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Triggers – washing hair (instead of basin in room, go to hair salon and use chair)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film is made with the support of the Western Australian care leaver support service – Tuart Place. Each state and territory has a care leaver support service (name the local service) – details for each service are in the toolkit (to be discussed)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Care leaver support services have different services for care leavers – some do 1:1 counselling and support; peer support like drop ins, lunches, Christmas parties; redress support and aged care finders. Being around other care leavers can be very important. If you are working with a care leaver you can ask if they wanted to be connected with their local support service. </a:t>
            </a: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Reflection before break: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Would anyone like to offer any reflections at this point? Can you recognize what could be trauma </a:t>
            </a:r>
            <a:r>
              <a:rPr lang="en-US" b="0" err="1"/>
              <a:t>behaviours</a:t>
            </a:r>
            <a:r>
              <a:rPr lang="en-US" b="0"/>
              <a:t> in people you have worked with in the past or are currently working with? </a:t>
            </a:r>
          </a:p>
        </p:txBody>
      </p:sp>
      <p:sp>
        <p:nvSpPr>
          <p:cNvPr id="4" name="Slide Number Placeholder 3"/>
          <p:cNvSpPr>
            <a:spLocks noGrp="1"/>
          </p:cNvSpPr>
          <p:nvPr>
            <p:ph type="sldNum" sz="quarter" idx="5"/>
          </p:nvPr>
        </p:nvSpPr>
        <p:spPr/>
        <p:txBody>
          <a:bodyPr/>
          <a:lstStyle/>
          <a:p>
            <a:fld id="{40468A8D-5586-4AD6-89D9-FB0795E0718D}" type="slidenum">
              <a:rPr lang="en-AU" smtClean="0"/>
              <a:t>24</a:t>
            </a:fld>
            <a:endParaRPr lang="en-AU"/>
          </a:p>
        </p:txBody>
      </p:sp>
    </p:spTree>
    <p:extLst>
      <p:ext uri="{BB962C8B-B14F-4D97-AF65-F5344CB8AC3E}">
        <p14:creationId xmlns:p14="http://schemas.microsoft.com/office/powerpoint/2010/main" val="357592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1E2EB-88D2-3B7F-6870-5A588D590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230FD-375C-D8A7-DADF-6CF0C576A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4B909-C278-CA66-900B-D6A1953B96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28FE016-A580-EA65-55FB-088D182F1D25}"/>
              </a:ext>
            </a:extLst>
          </p:cNvPr>
          <p:cNvSpPr>
            <a:spLocks noGrp="1"/>
          </p:cNvSpPr>
          <p:nvPr>
            <p:ph type="sldNum" sz="quarter" idx="5"/>
          </p:nvPr>
        </p:nvSpPr>
        <p:spPr/>
        <p:txBody>
          <a:bodyPr/>
          <a:lstStyle/>
          <a:p>
            <a:fld id="{40468A8D-5586-4AD6-89D9-FB0795E0718D}" type="slidenum">
              <a:rPr lang="en-AU" smtClean="0"/>
              <a:t>25</a:t>
            </a:fld>
            <a:endParaRPr lang="en-AU"/>
          </a:p>
        </p:txBody>
      </p:sp>
    </p:spTree>
    <p:extLst>
      <p:ext uri="{BB962C8B-B14F-4D97-AF65-F5344CB8AC3E}">
        <p14:creationId xmlns:p14="http://schemas.microsoft.com/office/powerpoint/2010/main" val="1857353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Helping Hand has codesigned a fantastic suite of resources to help us care for Care leavers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Real Care the Second Time Around is a Commonwealth funded project which commenced in 2019.  Helping Hand Aged Care partnered with Flinders University and Relationships Australia South Australia and had a co-design expert panel of people who identify as Forgotten Australians.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26</a:t>
            </a:fld>
            <a:endParaRPr lang="en-AU"/>
          </a:p>
        </p:txBody>
      </p:sp>
    </p:spTree>
    <p:extLst>
      <p:ext uri="{BB962C8B-B14F-4D97-AF65-F5344CB8AC3E}">
        <p14:creationId xmlns:p14="http://schemas.microsoft.com/office/powerpoint/2010/main" val="1493057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a:t>The following resources have been developed and are all available free on the Helping Hand website and in the toolkit.</a:t>
            </a:r>
          </a:p>
          <a:p>
            <a:pPr marL="171450" indent="-171450">
              <a:buFont typeface="Arial" panose="020B0604020202020204" pitchFamily="34" charset="0"/>
              <a:buChar char="•"/>
            </a:pPr>
            <a:r>
              <a:rPr lang="en-US"/>
              <a:t>The online training modules can be provided as SCORM packages for your own LMS</a:t>
            </a:r>
          </a:p>
          <a:p>
            <a:pPr marL="171450" indent="-171450">
              <a:buFont typeface="Arial" panose="020B0604020202020204" pitchFamily="34" charset="0"/>
              <a:buChar char="•"/>
            </a:pPr>
            <a:r>
              <a:rPr lang="en-US"/>
              <a:t>Additional short refresher module in development </a:t>
            </a:r>
          </a:p>
          <a:p>
            <a:pPr marL="171450" indent="-171450">
              <a:buFont typeface="Arial" panose="020B0604020202020204" pitchFamily="34" charset="0"/>
              <a:buChar char="•"/>
            </a:pPr>
            <a:r>
              <a:rPr lang="en-US"/>
              <a:t>(Where hard copies are available point people to them)</a:t>
            </a:r>
          </a:p>
        </p:txBody>
      </p:sp>
      <p:sp>
        <p:nvSpPr>
          <p:cNvPr id="4" name="Slide Number Placeholder 3"/>
          <p:cNvSpPr>
            <a:spLocks noGrp="1"/>
          </p:cNvSpPr>
          <p:nvPr>
            <p:ph type="sldNum" sz="quarter" idx="5"/>
          </p:nvPr>
        </p:nvSpPr>
        <p:spPr/>
        <p:txBody>
          <a:bodyPr/>
          <a:lstStyle/>
          <a:p>
            <a:fld id="{40468A8D-5586-4AD6-89D9-FB0795E0718D}" type="slidenum">
              <a:rPr lang="en-AU" smtClean="0"/>
              <a:t>27</a:t>
            </a:fld>
            <a:endParaRPr lang="en-AU"/>
          </a:p>
        </p:txBody>
      </p:sp>
    </p:spTree>
    <p:extLst>
      <p:ext uri="{BB962C8B-B14F-4D97-AF65-F5344CB8AC3E}">
        <p14:creationId xmlns:p14="http://schemas.microsoft.com/office/powerpoint/2010/main" val="1567138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effectLst/>
                <a:latin typeface="Calibri" panose="020F0502020204030204" pitchFamily="34" charset="0"/>
                <a:ea typeface="Calibri" panose="020F0502020204030204" pitchFamily="34" charset="0"/>
                <a:cs typeface="Times New Roman" panose="02020603050405020304" pitchFamily="18" charset="0"/>
              </a:rPr>
              <a:t>Activity:</a:t>
            </a:r>
          </a:p>
          <a:p>
            <a:pPr marL="171450"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Watch this 5 minute video which is one of the RCSTA resources</a:t>
            </a:r>
          </a:p>
          <a:p>
            <a:pPr marL="171450"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Group discussion:</a:t>
            </a:r>
          </a:p>
          <a:p>
            <a:pPr marL="628650" lvl="1"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Invite reflection/comment/questions</a:t>
            </a:r>
          </a:p>
          <a:p>
            <a:pPr marL="1085850" lvl="2"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Prompts: </a:t>
            </a:r>
          </a:p>
          <a:p>
            <a:pPr marL="1543050" lvl="3"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‘we don’t always learn the best ways to behave’: think about pain/trauma based (rather than ‘challenging’ behaviors or ‘non-compliance’, lack of trust, difficulty solving problems or dealing with conflict…</a:t>
            </a:r>
          </a:p>
          <a:p>
            <a:pPr marL="1543050" lvl="3"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‘leave your judgements at home’ – we all bring our own lens; there may be reasons people behave the way they do that we can’t understand </a:t>
            </a:r>
            <a:r>
              <a:rPr lang="en-US" sz="1200" err="1">
                <a:effectLst/>
                <a:latin typeface="Calibri" panose="020F0502020204030204" pitchFamily="34" charset="0"/>
                <a:ea typeface="Calibri"/>
                <a:cs typeface="Times New Roman" panose="02020603050405020304" pitchFamily="18" charset="0"/>
              </a:rPr>
              <a:t>eg</a:t>
            </a:r>
            <a:r>
              <a:rPr lang="en-US" sz="1200">
                <a:effectLst/>
                <a:latin typeface="Calibri" panose="020F0502020204030204" pitchFamily="34" charset="0"/>
                <a:ea typeface="Calibri"/>
                <a:cs typeface="Times New Roman" panose="02020603050405020304" pitchFamily="18" charset="0"/>
              </a:rPr>
              <a:t> smoking – calming, some children in care given cigarettes as </a:t>
            </a:r>
            <a:r>
              <a:rPr lang="en-US" sz="1200" err="1">
                <a:effectLst/>
                <a:latin typeface="Calibri" panose="020F0502020204030204" pitchFamily="34" charset="0"/>
                <a:ea typeface="Calibri"/>
                <a:cs typeface="Times New Roman" panose="02020603050405020304" pitchFamily="18" charset="0"/>
              </a:rPr>
              <a:t>favours</a:t>
            </a:r>
            <a:r>
              <a:rPr lang="en-US" sz="1200">
                <a:effectLst/>
                <a:latin typeface="Calibri" panose="020F0502020204030204" pitchFamily="34" charset="0"/>
                <a:ea typeface="Calibri"/>
                <a:cs typeface="Times New Roman" panose="02020603050405020304" pitchFamily="18" charset="0"/>
              </a:rPr>
              <a:t> to sexual abuse or to keep them quiet</a:t>
            </a:r>
          </a:p>
          <a:p>
            <a:pPr marL="1543050" lvl="3"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‘I don’t want to be put into a box for Forgotten Australians’ – importance of recognizing individuals; avoid making assumptions; see people as humans not tasks</a:t>
            </a:r>
          </a:p>
          <a:p>
            <a:pPr marL="1543050" lvl="3"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‘I feel afraid being isolated with a male’ – don’t assume, ask</a:t>
            </a:r>
          </a:p>
          <a:p>
            <a:pPr marL="1543050" lvl="3"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‘I would need to be asked if I had any complaints’ – children in care were not allowed to complain, we need to create warm environments where people can tell us something is wrong</a:t>
            </a:r>
          </a:p>
          <a:p>
            <a:pPr marL="1543050" lvl="3" indent="-171450">
              <a:buFont typeface="Arial" panose="020B0604020202020204" pitchFamily="34" charset="0"/>
              <a:buChar char="•"/>
            </a:pPr>
            <a:r>
              <a:rPr lang="en-US" sz="1200">
                <a:effectLst/>
                <a:latin typeface="Calibri" panose="020F0502020204030204" pitchFamily="34" charset="0"/>
                <a:ea typeface="Calibri"/>
                <a:cs typeface="Times New Roman" panose="02020603050405020304" pitchFamily="18" charset="0"/>
              </a:rPr>
              <a:t>‘I would need to be asked if I feel safe’ – we can just ask – are you comfortable? Is there anything we can do? Explore concerns in intake and lifestyle and keep checking in</a:t>
            </a:r>
          </a:p>
          <a:p>
            <a:endParaRPr lang="en-US" sz="1200">
              <a:effectLst/>
              <a:latin typeface="Calibri" panose="020F0502020204030204" pitchFamily="34" charset="0"/>
              <a:ea typeface="Calibri"/>
              <a:cs typeface="Times New Roman" panose="02020603050405020304" pitchFamily="18"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0468A8D-5586-4AD6-89D9-FB0795E0718D}" type="slidenum">
              <a:rPr lang="en-AU" smtClean="0"/>
              <a:t>28</a:t>
            </a:fld>
            <a:endParaRPr lang="en-AU"/>
          </a:p>
        </p:txBody>
      </p:sp>
    </p:spTree>
    <p:extLst>
      <p:ext uri="{BB962C8B-B14F-4D97-AF65-F5344CB8AC3E}">
        <p14:creationId xmlns:p14="http://schemas.microsoft.com/office/powerpoint/2010/main" val="3002923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CE46-8D9A-F911-5865-80A5C86CD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6AB6B-EA68-05BA-1C6F-21EBD1294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E806A-7472-9851-8592-F553234D93DD}"/>
              </a:ext>
            </a:extLst>
          </p:cNvPr>
          <p:cNvSpPr>
            <a:spLocks noGrp="1"/>
          </p:cNvSpPr>
          <p:nvPr>
            <p:ph type="body" idx="1"/>
          </p:nvPr>
        </p:nvSpPr>
        <p:spPr/>
        <p:txBody>
          <a:bodyPr/>
          <a:lstStyle/>
          <a:p>
            <a:r>
              <a:rPr lang="en-US" sz="1200" b="1">
                <a:effectLst/>
                <a:latin typeface="Calibri" panose="020F0502020204030204" pitchFamily="34" charset="0"/>
                <a:ea typeface="Calibri" panose="020F0502020204030204" pitchFamily="34" charset="0"/>
                <a:cs typeface="Times New Roman" panose="02020603050405020304" pitchFamily="18" charset="0"/>
              </a:rPr>
              <a:t>Key point:</a:t>
            </a:r>
          </a:p>
          <a:p>
            <a:endParaRPr lang="en-US" sz="1200">
              <a:effectLst/>
              <a:latin typeface="Calibri" panose="020F0502020204030204" pitchFamily="34" charset="0"/>
              <a:ea typeface="Calibri"/>
              <a:cs typeface="Times New Roman" panose="02020603050405020304" pitchFamily="18" charset="0"/>
            </a:endParaRPr>
          </a:p>
          <a:p>
            <a:r>
              <a:rPr lang="en-US" sz="1200">
                <a:effectLst/>
                <a:latin typeface="Calibri" panose="020F0502020204030204" pitchFamily="34" charset="0"/>
                <a:ea typeface="Calibri"/>
                <a:cs typeface="Times New Roman" panose="02020603050405020304" pitchFamily="18" charset="0"/>
              </a:rPr>
              <a:t>So what does it actually look like to provide trauma aware, healing informed care?</a:t>
            </a:r>
          </a:p>
          <a:p>
            <a:endParaRPr lang="en-US">
              <a:ea typeface="Calibri"/>
              <a:cs typeface="Calibri"/>
            </a:endParaRPr>
          </a:p>
        </p:txBody>
      </p:sp>
      <p:sp>
        <p:nvSpPr>
          <p:cNvPr id="4" name="Slide Number Placeholder 3">
            <a:extLst>
              <a:ext uri="{FF2B5EF4-FFF2-40B4-BE49-F238E27FC236}">
                <a16:creationId xmlns:a16="http://schemas.microsoft.com/office/drawing/2014/main" id="{41A9874E-1AA6-25E6-454C-1DF7298D6352}"/>
              </a:ext>
            </a:extLst>
          </p:cNvPr>
          <p:cNvSpPr>
            <a:spLocks noGrp="1"/>
          </p:cNvSpPr>
          <p:nvPr>
            <p:ph type="sldNum" sz="quarter" idx="5"/>
          </p:nvPr>
        </p:nvSpPr>
        <p:spPr/>
        <p:txBody>
          <a:bodyPr/>
          <a:lstStyle/>
          <a:p>
            <a:fld id="{40468A8D-5586-4AD6-89D9-FB0795E0718D}" type="slidenum">
              <a:rPr lang="en-AU" smtClean="0"/>
              <a:t>29</a:t>
            </a:fld>
            <a:endParaRPr lang="en-AU"/>
          </a:p>
        </p:txBody>
      </p:sp>
    </p:spTree>
    <p:extLst>
      <p:ext uri="{BB962C8B-B14F-4D97-AF65-F5344CB8AC3E}">
        <p14:creationId xmlns:p14="http://schemas.microsoft.com/office/powerpoint/2010/main" val="407845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a:p>
          <a:p>
            <a:pPr marL="0" marR="0">
              <a:lnSpc>
                <a:spcPct val="107000"/>
              </a:lnSpc>
              <a:spcBef>
                <a:spcPts val="0"/>
              </a:spcBef>
              <a:spcAft>
                <a:spcPts val="0"/>
              </a:spcAft>
            </a:pPr>
            <a:r>
              <a:rPr lang="en-US" b="1"/>
              <a:t>Note:</a:t>
            </a:r>
            <a:r>
              <a:rPr lang="en-US"/>
              <a:t> you may like to tell the group whether you have lived experience or not (optional – but as appropriate, acknowledged that you are not speaking on behalf of care leavers)</a:t>
            </a:r>
          </a:p>
          <a:p>
            <a:pPr marL="0" marR="0">
              <a:lnSpc>
                <a:spcPct val="107000"/>
              </a:lnSpc>
              <a:spcBef>
                <a:spcPts val="0"/>
              </a:spcBef>
              <a:spcAft>
                <a:spcPts val="0"/>
              </a:spcAft>
            </a:pPr>
            <a:endParaRPr lang="en-US"/>
          </a:p>
          <a:p>
            <a:pPr marL="0" marR="0">
              <a:lnSpc>
                <a:spcPct val="107000"/>
              </a:lnSpc>
              <a:spcBef>
                <a:spcPts val="0"/>
              </a:spcBef>
              <a:spcAft>
                <a:spcPts val="0"/>
              </a:spcAft>
            </a:pPr>
            <a:r>
              <a:rPr lang="en-US" b="1"/>
              <a:t>Introductory activity: </a:t>
            </a:r>
          </a:p>
          <a:p>
            <a:pPr marL="0" marR="0">
              <a:lnSpc>
                <a:spcPct val="107000"/>
              </a:lnSpc>
              <a:spcBef>
                <a:spcPts val="0"/>
              </a:spcBef>
              <a:spcAft>
                <a:spcPts val="0"/>
              </a:spcAft>
            </a:pPr>
            <a:r>
              <a:rPr lang="en-US"/>
              <a:t>Ask people to introduce themselves and their role – and ask:</a:t>
            </a:r>
            <a:r>
              <a:rPr lang="en-US" i="1"/>
              <a:t> If you were turning ten this year, what would you ask for </a:t>
            </a:r>
            <a:r>
              <a:rPr lang="en-US" i="1" err="1"/>
              <a:t>for</a:t>
            </a:r>
            <a:r>
              <a:rPr lang="en-US" i="1"/>
              <a:t> your birthday? </a:t>
            </a:r>
          </a:p>
          <a:p>
            <a:pPr marL="0" marR="0">
              <a:lnSpc>
                <a:spcPct val="107000"/>
              </a:lnSpc>
              <a:spcBef>
                <a:spcPts val="0"/>
              </a:spcBef>
              <a:spcAft>
                <a:spcPts val="0"/>
              </a:spcAft>
            </a:pPr>
            <a:endParaRPr lang="en-US"/>
          </a:p>
          <a:p>
            <a:pPr marL="0" marR="0">
              <a:lnSpc>
                <a:spcPct val="107000"/>
              </a:lnSpc>
              <a:spcBef>
                <a:spcPts val="0"/>
              </a:spcBef>
              <a:spcAft>
                <a:spcPts val="0"/>
              </a:spcAft>
            </a:pPr>
            <a:r>
              <a:rPr lang="en-US" i="1"/>
              <a:t>Purpose: a light, fun activity that also brings the voice of the child into the room; echo back through session – what would it have been like to have a birthday as a child in care…</a:t>
            </a:r>
          </a:p>
        </p:txBody>
      </p:sp>
      <p:sp>
        <p:nvSpPr>
          <p:cNvPr id="4" name="Slide Number Placeholder 3"/>
          <p:cNvSpPr>
            <a:spLocks noGrp="1"/>
          </p:cNvSpPr>
          <p:nvPr>
            <p:ph type="sldNum" sz="quarter" idx="5"/>
          </p:nvPr>
        </p:nvSpPr>
        <p:spPr/>
        <p:txBody>
          <a:bodyPr/>
          <a:lstStyle/>
          <a:p>
            <a:fld id="{40468A8D-5586-4AD6-89D9-FB0795E0718D}" type="slidenum">
              <a:rPr lang="en-AU" smtClean="0"/>
              <a:t>3</a:t>
            </a:fld>
            <a:endParaRPr lang="en-AU"/>
          </a:p>
        </p:txBody>
      </p:sp>
    </p:spTree>
    <p:extLst>
      <p:ext uri="{BB962C8B-B14F-4D97-AF65-F5344CB8AC3E}">
        <p14:creationId xmlns:p14="http://schemas.microsoft.com/office/powerpoint/2010/main" val="4233125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17AD-AD6E-A169-F74B-0C79A058C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529DA-A77B-AC00-6166-09EF79645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15C09-F6CF-A661-C179-34866BA8D0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These principles apply not just to care leavers and not just to aged care – they can be useful in a lot of areas of our lives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Copied from </a:t>
            </a:r>
            <a:r>
              <a:rPr lang="en-AU">
                <a:hlinkClick r:id="rId3"/>
              </a:rPr>
              <a:t>What is trauma-informed care?</a:t>
            </a:r>
            <a:r>
              <a:rPr lang="en-AU"/>
              <a:t> – NSW Health</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A36508D4-64FE-38A9-3DF2-7732823F0433}"/>
              </a:ext>
            </a:extLst>
          </p:cNvPr>
          <p:cNvSpPr>
            <a:spLocks noGrp="1"/>
          </p:cNvSpPr>
          <p:nvPr>
            <p:ph type="sldNum" sz="quarter" idx="5"/>
          </p:nvPr>
        </p:nvSpPr>
        <p:spPr/>
        <p:txBody>
          <a:bodyPr/>
          <a:lstStyle/>
          <a:p>
            <a:fld id="{40468A8D-5586-4AD6-89D9-FB0795E0718D}" type="slidenum">
              <a:rPr lang="en-AU" smtClean="0"/>
              <a:t>30</a:t>
            </a:fld>
            <a:endParaRPr lang="en-AU"/>
          </a:p>
        </p:txBody>
      </p:sp>
    </p:spTree>
    <p:extLst>
      <p:ext uri="{BB962C8B-B14F-4D97-AF65-F5344CB8AC3E}">
        <p14:creationId xmlns:p14="http://schemas.microsoft.com/office/powerpoint/2010/main" val="3399852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can think about how these principles apply to anyone we are working with in aged care – community or residential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 key component to establishing trust is following through – do what you say you are going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Give people the information they need to make decisions for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Treat everyone as an individual and as an adult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there can be complexities – unusual </a:t>
            </a:r>
            <a:r>
              <a:rPr lang="en-US" err="1"/>
              <a:t>behaviours</a:t>
            </a:r>
            <a:r>
              <a:rPr lang="en-US"/>
              <a:t>, overlays of trauma, lifelong impacts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Meet people where they are – without judgement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31</a:t>
            </a:fld>
            <a:endParaRPr lang="en-AU"/>
          </a:p>
        </p:txBody>
      </p:sp>
    </p:spTree>
    <p:extLst>
      <p:ext uri="{BB962C8B-B14F-4D97-AF65-F5344CB8AC3E}">
        <p14:creationId xmlns:p14="http://schemas.microsoft.com/office/powerpoint/2010/main" val="2069276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a:t>Here are some things you can do immediately that will move you towards the provision of trauma informed care for Forgotten Australians and </a:t>
            </a:r>
            <a:r>
              <a:rPr lang="en-US" err="1"/>
              <a:t>careleavers</a:t>
            </a:r>
            <a:endParaRPr lang="en-US"/>
          </a:p>
          <a:p>
            <a:pPr marL="171450" indent="-171450">
              <a:buFont typeface="Arial" panose="020B0604020202020204" pitchFamily="34" charset="0"/>
              <a:buChar char="•"/>
            </a:pPr>
            <a:r>
              <a:rPr lang="en-US"/>
              <a:t>Pick a few dot points to call out </a:t>
            </a:r>
          </a:p>
          <a:p>
            <a:pPr marL="628650" lvl="1" indent="-171450">
              <a:buFont typeface="Arial" panose="020B0604020202020204" pitchFamily="34" charset="0"/>
              <a:buChar char="•"/>
            </a:pPr>
            <a:r>
              <a:rPr lang="en-US"/>
              <a:t>Names are very important – preferred names</a:t>
            </a:r>
          </a:p>
          <a:p>
            <a:pPr marL="628650" lvl="1" indent="-171450">
              <a:buFont typeface="Arial" panose="020B0604020202020204" pitchFamily="34" charset="0"/>
              <a:buChar char="•"/>
            </a:pPr>
            <a:r>
              <a:rPr lang="en-US"/>
              <a:t>People know things have to change sometimes – tell them ahead of time, surprises undermine trust</a:t>
            </a:r>
          </a:p>
          <a:p>
            <a:pPr marL="628650" lvl="1" indent="-171450">
              <a:buFont typeface="Arial" panose="020B0604020202020204" pitchFamily="34" charset="0"/>
              <a:buChar char="•"/>
            </a:pPr>
            <a:r>
              <a:rPr lang="en-US"/>
              <a:t>Ask people their preferences</a:t>
            </a:r>
          </a:p>
          <a:p>
            <a:pPr marL="171450" indent="-171450">
              <a:buFont typeface="Arial" panose="020B0604020202020204" pitchFamily="34" charset="0"/>
              <a:buChar char="•"/>
            </a:pPr>
            <a:r>
              <a:rPr lang="en-US"/>
              <a:t>As you can see, these things are very simple and relatively easy to achieve with simple awareness raising among staff</a:t>
            </a:r>
          </a:p>
        </p:txBody>
      </p:sp>
      <p:sp>
        <p:nvSpPr>
          <p:cNvPr id="4" name="Slide Number Placeholder 3"/>
          <p:cNvSpPr>
            <a:spLocks noGrp="1"/>
          </p:cNvSpPr>
          <p:nvPr>
            <p:ph type="sldNum" sz="quarter" idx="5"/>
          </p:nvPr>
        </p:nvSpPr>
        <p:spPr/>
        <p:txBody>
          <a:bodyPr/>
          <a:lstStyle/>
          <a:p>
            <a:fld id="{40468A8D-5586-4AD6-89D9-FB0795E0718D}" type="slidenum">
              <a:rPr lang="en-AU" smtClean="0"/>
              <a:t>32</a:t>
            </a:fld>
            <a:endParaRPr lang="en-AU"/>
          </a:p>
        </p:txBody>
      </p:sp>
    </p:spTree>
    <p:extLst>
      <p:ext uri="{BB962C8B-B14F-4D97-AF65-F5344CB8AC3E}">
        <p14:creationId xmlns:p14="http://schemas.microsoft.com/office/powerpoint/2010/main" val="1029440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b="0"/>
              <a:t>Aggressive </a:t>
            </a:r>
            <a:r>
              <a:rPr lang="en-US" b="0" err="1"/>
              <a:t>behaviour</a:t>
            </a:r>
            <a:r>
              <a:rPr lang="en-US" b="0"/>
              <a:t> could be trauma based or pain based – be mindful of language, take the time to step back from the </a:t>
            </a:r>
            <a:r>
              <a:rPr lang="en-US" b="0" err="1"/>
              <a:t>behaviour</a:t>
            </a:r>
            <a:r>
              <a:rPr lang="en-US" b="0"/>
              <a:t> and think about what might be going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Story: resident in memory support unit deeply distressed and protested showering. Considered possibility of sexual trauma in the past. Used a hairdressing cape during shower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Story: first nations resident in memory support who was scratching all night in bed. Thought there were bed bugs. Now bring clean fresh sheets and make the bed with 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Important not to force people to participate in community activities – </a:t>
            </a:r>
            <a:r>
              <a:rPr lang="en-US" err="1"/>
              <a:t>eg</a:t>
            </a:r>
            <a:r>
              <a:rPr lang="en-US"/>
              <a:t> Mother’s Day, Christmas Day can be triggering. Be mindful of Christian Christmas carols and symbols.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People (not just care leavers) may have other days they want to mark – we can ask everyone. For a care leaver, it could be the day they left care, the day they turned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you can see, these things are very simple and relatively easy to achieve with simple awareness raising among staff</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68A8D-5586-4AD6-89D9-FB0795E0718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281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C68B3-B542-8708-3C3F-51BC2DE30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69A86-3F64-2215-12F8-149A9E88D2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593B2-1874-B469-9F8F-EA9C29D2E531}"/>
              </a:ext>
            </a:extLst>
          </p:cNvPr>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a:t>For First Nations people, there can be additional traumas from </a:t>
            </a:r>
            <a:r>
              <a:rPr lang="en-US" err="1"/>
              <a:t>colonisation</a:t>
            </a:r>
            <a:r>
              <a:rPr lang="en-US"/>
              <a:t> and removal, experiences of racism and structural inequality </a:t>
            </a:r>
          </a:p>
          <a:p>
            <a:pPr marL="171450" indent="-171450">
              <a:buFont typeface="Arial" panose="020B0604020202020204" pitchFamily="34" charset="0"/>
              <a:buChar char="•"/>
            </a:pPr>
            <a:r>
              <a:rPr lang="en-US"/>
              <a:t>Healing Foundation resources are available to educate those caring for elders</a:t>
            </a:r>
          </a:p>
          <a:p>
            <a:pPr marL="171450" indent="-171450">
              <a:buFont typeface="Arial" panose="020B0604020202020204" pitchFamily="34" charset="0"/>
              <a:buChar char="•"/>
            </a:pPr>
            <a:r>
              <a:rPr lang="en-US"/>
              <a:t>Here are some of the issues discussed in those resources</a:t>
            </a:r>
          </a:p>
        </p:txBody>
      </p:sp>
      <p:sp>
        <p:nvSpPr>
          <p:cNvPr id="4" name="Slide Number Placeholder 3">
            <a:extLst>
              <a:ext uri="{FF2B5EF4-FFF2-40B4-BE49-F238E27FC236}">
                <a16:creationId xmlns:a16="http://schemas.microsoft.com/office/drawing/2014/main" id="{58B44047-A0B5-B1BF-B017-6D4655D8D646}"/>
              </a:ext>
            </a:extLst>
          </p:cNvPr>
          <p:cNvSpPr>
            <a:spLocks noGrp="1"/>
          </p:cNvSpPr>
          <p:nvPr>
            <p:ph type="sldNum" sz="quarter" idx="5"/>
          </p:nvPr>
        </p:nvSpPr>
        <p:spPr/>
        <p:txBody>
          <a:bodyPr/>
          <a:lstStyle/>
          <a:p>
            <a:fld id="{40468A8D-5586-4AD6-89D9-FB0795E0718D}" type="slidenum">
              <a:rPr lang="en-AU" smtClean="0"/>
              <a:t>34</a:t>
            </a:fld>
            <a:endParaRPr lang="en-AU"/>
          </a:p>
        </p:txBody>
      </p:sp>
    </p:spTree>
    <p:extLst>
      <p:ext uri="{BB962C8B-B14F-4D97-AF65-F5344CB8AC3E}">
        <p14:creationId xmlns:p14="http://schemas.microsoft.com/office/powerpoint/2010/main" val="1072264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FDDB1-22B7-564F-E430-A7866C27C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3D998-FE71-73FB-7EEA-0EC4857D1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76822-E71F-3D67-E9D7-3435F2523B07}"/>
              </a:ext>
            </a:extLst>
          </p:cNvPr>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a:t>There are additional factors that we should consider in caring for First Nations people for example</a:t>
            </a:r>
          </a:p>
          <a:p>
            <a:pPr marL="171450" indent="-171450">
              <a:buFont typeface="Arial" panose="020B0604020202020204" pitchFamily="34" charset="0"/>
              <a:buChar char="•"/>
            </a:pPr>
            <a:r>
              <a:rPr lang="en-US"/>
              <a:t>Concepts of family may be different to other cultural groups</a:t>
            </a:r>
          </a:p>
          <a:p>
            <a:pPr marL="171450" indent="-171450">
              <a:buFont typeface="Arial" panose="020B0604020202020204" pitchFamily="34" charset="0"/>
              <a:buChar char="•"/>
            </a:pPr>
            <a:r>
              <a:rPr lang="en-US"/>
              <a:t>Connection to country is about more than a geographical connection – it can be spiritual</a:t>
            </a:r>
          </a:p>
          <a:p>
            <a:pPr marL="171450" indent="-171450">
              <a:buFont typeface="Arial" panose="020B0604020202020204" pitchFamily="34" charset="0"/>
              <a:buChar char="•"/>
            </a:pPr>
            <a:r>
              <a:rPr lang="en-US"/>
              <a:t>People’s experience of discrimination and racism throughout their lives can impact in a myriad of ways</a:t>
            </a:r>
          </a:p>
          <a:p>
            <a:pPr marL="171450" indent="-171450">
              <a:buFont typeface="Arial" panose="020B0604020202020204" pitchFamily="34" charset="0"/>
              <a:buChar char="•"/>
            </a:pPr>
            <a:r>
              <a:rPr lang="en-US"/>
              <a:t>People may be highly sensitive and distressed at receiving personal care due to experiences of abuse, along with issues about gender and taboo subjects</a:t>
            </a:r>
          </a:p>
          <a:p>
            <a:pPr marL="171450" indent="-171450">
              <a:buFont typeface="Arial" panose="020B0604020202020204" pitchFamily="34" charset="0"/>
              <a:buChar char="•"/>
            </a:pPr>
            <a:r>
              <a:rPr lang="en-US"/>
              <a:t>People may have high standards of cleanliness or presentation of their own appearance and be very distressed if these standards aren’t met</a:t>
            </a:r>
          </a:p>
          <a:p>
            <a:pPr marL="171450" indent="-171450">
              <a:buFont typeface="Arial" panose="020B0604020202020204" pitchFamily="34" charset="0"/>
              <a:buChar char="•"/>
            </a:pPr>
            <a:r>
              <a:rPr lang="en-US"/>
              <a:t>Deep mistrust which means people aren’t comfortable when things are being written down about them</a:t>
            </a:r>
          </a:p>
          <a:p>
            <a:pPr marL="171450" indent="-171450">
              <a:buFont typeface="Arial" panose="020B0604020202020204" pitchFamily="34" charset="0"/>
              <a:buChar char="•"/>
            </a:pPr>
            <a:r>
              <a:rPr lang="en-US"/>
              <a:t>People may lack documentation </a:t>
            </a:r>
            <a:r>
              <a:rPr lang="en-US" err="1"/>
              <a:t>eg</a:t>
            </a:r>
            <a:r>
              <a:rPr lang="en-US"/>
              <a:t> birth certificates </a:t>
            </a:r>
          </a:p>
          <a:p>
            <a:endParaRPr lang="en-US"/>
          </a:p>
        </p:txBody>
      </p:sp>
      <p:sp>
        <p:nvSpPr>
          <p:cNvPr id="4" name="Slide Number Placeholder 3">
            <a:extLst>
              <a:ext uri="{FF2B5EF4-FFF2-40B4-BE49-F238E27FC236}">
                <a16:creationId xmlns:a16="http://schemas.microsoft.com/office/drawing/2014/main" id="{903D168E-16E9-6BE8-6FB4-7FAF809628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68A8D-5586-4AD6-89D9-FB0795E0718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88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974E-1106-D7B7-ED7D-EEB8736F1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5E48C-51FA-DD3E-87B0-186F933F2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E4F4F-C421-37AB-FEB2-D6EB4BF2995C}"/>
              </a:ext>
            </a:extLst>
          </p:cNvPr>
          <p:cNvSpPr>
            <a:spLocks noGrp="1"/>
          </p:cNvSpPr>
          <p:nvPr>
            <p:ph type="body" idx="1"/>
          </p:nvPr>
        </p:nvSpPr>
        <p:spPr/>
        <p:txBody>
          <a:bodyPr/>
          <a:lstStyle/>
          <a:p>
            <a:r>
              <a:rPr lang="en-US" b="1"/>
              <a:t>Key points:</a:t>
            </a:r>
          </a:p>
          <a:p>
            <a:pPr marL="171450" indent="-171450">
              <a:buFont typeface="Arial" panose="020B0604020202020204" pitchFamily="34" charset="0"/>
              <a:buChar char="•"/>
            </a:pPr>
            <a:r>
              <a:rPr lang="en-US"/>
              <a:t>For all care leavers – or all residents and clients really – but especially for first nations people we should think outside the box, or outside of our own lens</a:t>
            </a:r>
          </a:p>
          <a:p>
            <a:pPr marL="171450" indent="-171450">
              <a:buFont typeface="Arial" panose="020B0604020202020204" pitchFamily="34" charset="0"/>
              <a:buChar char="•"/>
            </a:pPr>
            <a:r>
              <a:rPr lang="en-US"/>
              <a:t>Here are some examples</a:t>
            </a:r>
          </a:p>
        </p:txBody>
      </p:sp>
      <p:sp>
        <p:nvSpPr>
          <p:cNvPr id="4" name="Slide Number Placeholder 3">
            <a:extLst>
              <a:ext uri="{FF2B5EF4-FFF2-40B4-BE49-F238E27FC236}">
                <a16:creationId xmlns:a16="http://schemas.microsoft.com/office/drawing/2014/main" id="{0D80C9DD-9FD7-83F8-58F8-9CA5F6696C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68A8D-5586-4AD6-89D9-FB0795E0718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0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E6F4-A717-1C5F-65F7-62255B76E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EFFF4-D1CA-53DE-951A-892819A36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BF083-1C27-1A6D-EA6B-667A563DE627}"/>
              </a:ext>
            </a:extLst>
          </p:cNvPr>
          <p:cNvSpPr>
            <a:spLocks noGrp="1"/>
          </p:cNvSpPr>
          <p:nvPr>
            <p:ph type="body" idx="1"/>
          </p:nvPr>
        </p:nvSpPr>
        <p:spPr/>
        <p:txBody>
          <a:bodyPr/>
          <a:lstStyle/>
          <a:p>
            <a:r>
              <a:rPr lang="en-US" b="1"/>
              <a:t>Activity</a:t>
            </a:r>
            <a:r>
              <a:rPr lang="en-US"/>
              <a:t>: group discussion</a:t>
            </a:r>
          </a:p>
          <a:p>
            <a:pPr marL="171450" indent="-171450">
              <a:buFont typeface="Arial" panose="020B0604020202020204" pitchFamily="34" charset="0"/>
              <a:buChar char="•"/>
            </a:pPr>
            <a:r>
              <a:rPr lang="en-US"/>
              <a:t>Do you have case studies or examples from your own experiences with clients and residents?</a:t>
            </a:r>
          </a:p>
          <a:p>
            <a:pPr marL="171450" indent="-171450">
              <a:buFont typeface="Arial" panose="020B0604020202020204" pitchFamily="34" charset="0"/>
              <a:buChar char="•"/>
            </a:pPr>
            <a:r>
              <a:rPr lang="en-US"/>
              <a:t>(Photo is Forgotten Australians memorial)</a:t>
            </a:r>
          </a:p>
          <a:p>
            <a:pPr marL="171450" indent="-171450">
              <a:buFontTx/>
              <a:buChar char="-"/>
            </a:pPr>
            <a:endParaRPr lang="en-US"/>
          </a:p>
          <a:p>
            <a:pPr marL="171450" indent="-171450">
              <a:buFontTx/>
              <a:buChar char="-"/>
            </a:pPr>
            <a:endParaRPr lang="en-US"/>
          </a:p>
          <a:p>
            <a:endParaRPr lang="en-US"/>
          </a:p>
          <a:p>
            <a:pPr marL="171450" indent="-171450">
              <a:buFontTx/>
              <a:buChar char="-"/>
            </a:pPr>
            <a:endParaRPr lang="en-US"/>
          </a:p>
          <a:p>
            <a:pPr marL="171450" indent="-171450">
              <a:buFontTx/>
              <a:buChar char="-"/>
            </a:pPr>
            <a:endParaRPr lang="en-US"/>
          </a:p>
          <a:p>
            <a:endParaRPr lang="en-US"/>
          </a:p>
        </p:txBody>
      </p:sp>
      <p:sp>
        <p:nvSpPr>
          <p:cNvPr id="4" name="Slide Number Placeholder 3">
            <a:extLst>
              <a:ext uri="{FF2B5EF4-FFF2-40B4-BE49-F238E27FC236}">
                <a16:creationId xmlns:a16="http://schemas.microsoft.com/office/drawing/2014/main" id="{710A86D3-4646-11C4-1FDB-6244B21CA00C}"/>
              </a:ext>
            </a:extLst>
          </p:cNvPr>
          <p:cNvSpPr>
            <a:spLocks noGrp="1"/>
          </p:cNvSpPr>
          <p:nvPr>
            <p:ph type="sldNum" sz="quarter" idx="5"/>
          </p:nvPr>
        </p:nvSpPr>
        <p:spPr/>
        <p:txBody>
          <a:bodyPr/>
          <a:lstStyle/>
          <a:p>
            <a:fld id="{40468A8D-5586-4AD6-89D9-FB0795E0718D}" type="slidenum">
              <a:rPr lang="en-AU" smtClean="0"/>
              <a:t>37</a:t>
            </a:fld>
            <a:endParaRPr lang="en-AU"/>
          </a:p>
        </p:txBody>
      </p:sp>
    </p:spTree>
    <p:extLst>
      <p:ext uri="{BB962C8B-B14F-4D97-AF65-F5344CB8AC3E}">
        <p14:creationId xmlns:p14="http://schemas.microsoft.com/office/powerpoint/2010/main" val="123838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pPr marL="171450" indent="-171450">
              <a:buFont typeface="Arial" panose="020B0604020202020204" pitchFamily="34" charset="0"/>
              <a:buChar char="•"/>
            </a:pPr>
            <a:r>
              <a:rPr lang="en-AU"/>
              <a:t>To tell you a little about the specialisation verification process. There are currently verification processes particular groups, known as special needs groups under the old Act</a:t>
            </a:r>
          </a:p>
          <a:p>
            <a:pPr marL="171450" indent="-171450">
              <a:buFont typeface="Arial" panose="020B0604020202020204" pitchFamily="34" charset="0"/>
              <a:buChar char="•"/>
            </a:pPr>
            <a:r>
              <a:rPr lang="en-AU"/>
              <a:t>For </a:t>
            </a:r>
            <a:r>
              <a:rPr lang="en-AU" err="1"/>
              <a:t>careleavers</a:t>
            </a:r>
            <a:r>
              <a:rPr lang="en-AU"/>
              <a:t>, providers must be able to demonstrate 4 out of 8 criteria </a:t>
            </a:r>
          </a:p>
          <a:p>
            <a:pPr marL="171450" indent="-171450">
              <a:buFont typeface="Arial" panose="020B0604020202020204" pitchFamily="34" charset="0"/>
              <a:buChar char="•"/>
            </a:pPr>
            <a:r>
              <a:rPr lang="en-AU"/>
              <a:t>Here are the 8 criteria – there needs to be certain documentation as evidence that the criteria is being met and the toolkit supports this with templates and tools, for example:</a:t>
            </a:r>
          </a:p>
          <a:p>
            <a:pPr marL="628650" lvl="1" indent="-171450">
              <a:buFont typeface="Arial" panose="020B0604020202020204" pitchFamily="34" charset="0"/>
              <a:buChar char="•"/>
            </a:pPr>
            <a:r>
              <a:rPr lang="en-AU"/>
              <a:t>there is a PD template for the champion</a:t>
            </a:r>
          </a:p>
          <a:p>
            <a:pPr marL="628650" lvl="1" indent="-171450">
              <a:buFont typeface="Arial" panose="020B0604020202020204" pitchFamily="34" charset="0"/>
              <a:buChar char="•"/>
            </a:pPr>
            <a:r>
              <a:rPr lang="en-AU"/>
              <a:t>template MOU with care leaver support services</a:t>
            </a:r>
          </a:p>
          <a:p>
            <a:pPr marL="628650" lvl="1" indent="-171450">
              <a:buFont typeface="Arial" panose="020B0604020202020204" pitchFamily="34" charset="0"/>
              <a:buChar char="•"/>
            </a:pPr>
            <a:r>
              <a:rPr lang="en-AU"/>
              <a:t>of course the training modules</a:t>
            </a:r>
          </a:p>
          <a:p>
            <a:pPr marL="628650" lvl="1" indent="-171450">
              <a:buFont typeface="Arial" panose="020B0604020202020204" pitchFamily="34" charset="0"/>
              <a:buChar char="•"/>
            </a:pPr>
            <a:r>
              <a:rPr lang="en-AU"/>
              <a:t>a policy on trauma informed care</a:t>
            </a:r>
          </a:p>
          <a:p>
            <a:pPr marL="628650" lvl="1" indent="-171450">
              <a:buFont typeface="Arial" panose="020B0604020202020204" pitchFamily="34" charset="0"/>
              <a:buChar char="•"/>
            </a:pPr>
            <a:r>
              <a:rPr lang="en-AU"/>
              <a:t>physical environment checklist </a:t>
            </a:r>
          </a:p>
          <a:p>
            <a:pPr marL="628650" lvl="1" indent="-171450">
              <a:buFont typeface="Arial" panose="020B0604020202020204" pitchFamily="34" charset="0"/>
              <a:buChar char="•"/>
            </a:pPr>
            <a:r>
              <a:rPr lang="en-AU"/>
              <a:t>terms of reference for a governance body or advisory group</a:t>
            </a:r>
          </a:p>
          <a:p>
            <a:pPr marL="171450" lvl="0" indent="-171450">
              <a:buFont typeface="Arial" panose="020B0604020202020204" pitchFamily="34" charset="0"/>
              <a:buChar char="•"/>
            </a:pPr>
            <a:r>
              <a:rPr lang="en-AU"/>
              <a:t>All staff are encouraged to support moves to embed practice and so that verification can be sought</a:t>
            </a:r>
          </a:p>
        </p:txBody>
      </p:sp>
      <p:sp>
        <p:nvSpPr>
          <p:cNvPr id="4" name="Slide Number Placeholder 3"/>
          <p:cNvSpPr>
            <a:spLocks noGrp="1"/>
          </p:cNvSpPr>
          <p:nvPr>
            <p:ph type="sldNum" sz="quarter" idx="5"/>
          </p:nvPr>
        </p:nvSpPr>
        <p:spPr/>
        <p:txBody>
          <a:bodyPr/>
          <a:lstStyle/>
          <a:p>
            <a:fld id="{40468A8D-5586-4AD6-89D9-FB0795E0718D}" type="slidenum">
              <a:rPr lang="en-AU" smtClean="0"/>
              <a:t>38</a:t>
            </a:fld>
            <a:endParaRPr lang="en-AU"/>
          </a:p>
        </p:txBody>
      </p:sp>
    </p:spTree>
    <p:extLst>
      <p:ext uri="{BB962C8B-B14F-4D97-AF65-F5344CB8AC3E}">
        <p14:creationId xmlns:p14="http://schemas.microsoft.com/office/powerpoint/2010/main" val="4118666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pPr marL="171450" indent="-171450">
              <a:buFont typeface="Arial" panose="020B0604020202020204" pitchFamily="34" charset="0"/>
              <a:buChar char="•"/>
            </a:pPr>
            <a:r>
              <a:rPr lang="en-AU" b="0"/>
              <a:t>Of course, training staff is critical to embedding this work</a:t>
            </a:r>
          </a:p>
          <a:p>
            <a:pPr marL="171450" indent="-171450">
              <a:buFont typeface="Arial" panose="020B0604020202020204" pitchFamily="34" charset="0"/>
              <a:buChar char="•"/>
            </a:pPr>
            <a:r>
              <a:rPr lang="en-AU" b="0"/>
              <a:t>However, there needs to be focused activity to really bringing it to life </a:t>
            </a:r>
          </a:p>
          <a:p>
            <a:pPr marL="171450" indent="-171450">
              <a:buFont typeface="Arial" panose="020B0604020202020204" pitchFamily="34" charset="0"/>
              <a:buChar char="•"/>
            </a:pPr>
            <a:r>
              <a:rPr lang="en-AU" b="0"/>
              <a:t>The resources provide a number of ways to do that</a:t>
            </a:r>
          </a:p>
          <a:p>
            <a:pPr marL="171450" indent="-171450">
              <a:buFont typeface="Arial" panose="020B0604020202020204" pitchFamily="34" charset="0"/>
              <a:buChar char="•"/>
            </a:pPr>
            <a:r>
              <a:rPr lang="en-AU" b="0"/>
              <a:t>We will do some of the activities now</a:t>
            </a:r>
          </a:p>
        </p:txBody>
      </p:sp>
      <p:sp>
        <p:nvSpPr>
          <p:cNvPr id="4" name="Slide Number Placeholder 3"/>
          <p:cNvSpPr>
            <a:spLocks noGrp="1"/>
          </p:cNvSpPr>
          <p:nvPr>
            <p:ph type="sldNum" sz="quarter" idx="5"/>
          </p:nvPr>
        </p:nvSpPr>
        <p:spPr/>
        <p:txBody>
          <a:bodyPr/>
          <a:lstStyle/>
          <a:p>
            <a:fld id="{40468A8D-5586-4AD6-89D9-FB0795E0718D}" type="slidenum">
              <a:rPr lang="en-AU" smtClean="0"/>
              <a:t>39</a:t>
            </a:fld>
            <a:endParaRPr lang="en-AU"/>
          </a:p>
        </p:txBody>
      </p:sp>
    </p:spTree>
    <p:extLst>
      <p:ext uri="{BB962C8B-B14F-4D97-AF65-F5344CB8AC3E}">
        <p14:creationId xmlns:p14="http://schemas.microsoft.com/office/powerpoint/2010/main" val="215247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Key point:</a:t>
            </a: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If you haven’t heard the term Forgotten Australian or care leaver, that’s ok – we will go into detail.</a:t>
            </a:r>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4</a:t>
            </a:fld>
            <a:endParaRPr lang="en-AU"/>
          </a:p>
        </p:txBody>
      </p:sp>
    </p:spTree>
    <p:extLst>
      <p:ext uri="{BB962C8B-B14F-4D97-AF65-F5344CB8AC3E}">
        <p14:creationId xmlns:p14="http://schemas.microsoft.com/office/powerpoint/2010/main" val="800781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E584-6843-C3E4-F7EF-916BDFF5B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599C3-CF41-42AD-C243-4446132A2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3F4C1-F160-448F-A22E-E7EDA3656EEA}"/>
              </a:ext>
            </a:extLst>
          </p:cNvPr>
          <p:cNvSpPr>
            <a:spLocks noGrp="1"/>
          </p:cNvSpPr>
          <p:nvPr>
            <p:ph type="body" idx="1"/>
          </p:nvPr>
        </p:nvSpPr>
        <p:spPr/>
        <p:txBody>
          <a:bodyPr/>
          <a:lstStyle/>
          <a:p>
            <a:r>
              <a:rPr lang="en-US" sz="1200" b="1">
                <a:effectLst/>
                <a:latin typeface="Calibri" panose="020F0502020204030204" pitchFamily="34" charset="0"/>
                <a:ea typeface="Calibri" panose="020F0502020204030204" pitchFamily="34" charset="0"/>
                <a:cs typeface="Times New Roman" panose="02020603050405020304" pitchFamily="18" charset="0"/>
              </a:rPr>
              <a:t>Key points:</a:t>
            </a:r>
          </a:p>
          <a:p>
            <a:pPr marL="171450" indent="-171450">
              <a:buFont typeface="Arial" panose="020B0604020202020204" pitchFamily="34" charset="0"/>
              <a:buChar char="•"/>
            </a:pPr>
            <a:r>
              <a:rPr lang="en-US" sz="1200" b="0">
                <a:effectLst/>
                <a:latin typeface="Calibri" panose="020F0502020204030204" pitchFamily="34" charset="0"/>
                <a:ea typeface="Calibri" panose="020F0502020204030204" pitchFamily="34" charset="0"/>
                <a:cs typeface="Times New Roman" panose="02020603050405020304" pitchFamily="18" charset="0"/>
              </a:rPr>
              <a:t>There is a detailed debriefing guide available</a:t>
            </a:r>
            <a:r>
              <a:rPr lang="en-AU" sz="1200" b="0">
                <a:effectLst/>
                <a:latin typeface="Calibri" panose="020F0502020204030204" pitchFamily="34" charset="0"/>
                <a:ea typeface="Calibri" panose="020F0502020204030204" pitchFamily="34" charset="0"/>
                <a:cs typeface="Times New Roman" panose="02020603050405020304" pitchFamily="18" charset="0"/>
              </a:rPr>
              <a:t> which can be utilised 1;1 or in teams</a:t>
            </a:r>
          </a:p>
          <a:p>
            <a:pPr marL="171450" indent="-171450">
              <a:buFont typeface="Arial" panose="020B0604020202020204" pitchFamily="34" charset="0"/>
              <a:buChar char="•"/>
            </a:pPr>
            <a:r>
              <a:rPr lang="en-AU" sz="1200" b="0">
                <a:effectLst/>
                <a:latin typeface="Calibri" panose="020F0502020204030204" pitchFamily="34" charset="0"/>
                <a:ea typeface="Calibri" panose="020F0502020204030204" pitchFamily="34" charset="0"/>
                <a:cs typeface="Times New Roman" panose="02020603050405020304" pitchFamily="18" charset="0"/>
              </a:rPr>
              <a:t>But we know that everyone is so pushed for time…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520E139-F95F-3CB4-EAEA-FAE476311A73}"/>
              </a:ext>
            </a:extLst>
          </p:cNvPr>
          <p:cNvSpPr>
            <a:spLocks noGrp="1"/>
          </p:cNvSpPr>
          <p:nvPr>
            <p:ph type="sldNum" sz="quarter" idx="5"/>
          </p:nvPr>
        </p:nvSpPr>
        <p:spPr/>
        <p:txBody>
          <a:bodyPr/>
          <a:lstStyle/>
          <a:p>
            <a:fld id="{40468A8D-5586-4AD6-89D9-FB0795E0718D}" type="slidenum">
              <a:rPr lang="en-AU" smtClean="0"/>
              <a:t>40</a:t>
            </a:fld>
            <a:endParaRPr lang="en-AU"/>
          </a:p>
        </p:txBody>
      </p:sp>
    </p:spTree>
    <p:extLst>
      <p:ext uri="{BB962C8B-B14F-4D97-AF65-F5344CB8AC3E}">
        <p14:creationId xmlns:p14="http://schemas.microsoft.com/office/powerpoint/2010/main" val="1576669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pPr marL="171450" indent="-171450">
              <a:buFont typeface="Arial" panose="020B0604020202020204" pitchFamily="34" charset="0"/>
              <a:buChar char="•"/>
            </a:pPr>
            <a:r>
              <a:rPr lang="en-AU"/>
              <a:t>…So in the toolkit there is a we have developed a shorter program of ‘team talks’ activities</a:t>
            </a:r>
          </a:p>
        </p:txBody>
      </p:sp>
      <p:sp>
        <p:nvSpPr>
          <p:cNvPr id="4" name="Slide Number Placeholder 3"/>
          <p:cNvSpPr>
            <a:spLocks noGrp="1"/>
          </p:cNvSpPr>
          <p:nvPr>
            <p:ph type="sldNum" sz="quarter" idx="5"/>
          </p:nvPr>
        </p:nvSpPr>
        <p:spPr/>
        <p:txBody>
          <a:bodyPr/>
          <a:lstStyle/>
          <a:p>
            <a:fld id="{40468A8D-5586-4AD6-89D9-FB0795E0718D}" type="slidenum">
              <a:rPr lang="en-AU" smtClean="0"/>
              <a:t>41</a:t>
            </a:fld>
            <a:endParaRPr lang="en-AU"/>
          </a:p>
        </p:txBody>
      </p:sp>
    </p:spTree>
    <p:extLst>
      <p:ext uri="{BB962C8B-B14F-4D97-AF65-F5344CB8AC3E}">
        <p14:creationId xmlns:p14="http://schemas.microsoft.com/office/powerpoint/2010/main" val="1999707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r>
              <a:rPr lang="en-AU" b="0"/>
              <a:t>Play each video (the videos are in the online resources)</a:t>
            </a:r>
          </a:p>
          <a:p>
            <a:r>
              <a:rPr lang="en-AU" b="0"/>
              <a:t>Group discussion on the questions</a:t>
            </a:r>
          </a:p>
          <a:p>
            <a:r>
              <a:rPr lang="en-AU" b="0"/>
              <a:t>Problems:</a:t>
            </a:r>
          </a:p>
          <a:p>
            <a:pPr marL="171450" indent="-171450">
              <a:buFont typeface="Arial" panose="020B0604020202020204" pitchFamily="34" charset="0"/>
              <a:buChar char="•"/>
            </a:pPr>
            <a:r>
              <a:rPr lang="en-AU" b="0"/>
              <a:t>Didn’t introduce himself</a:t>
            </a:r>
          </a:p>
          <a:p>
            <a:pPr marL="171450" indent="-171450">
              <a:buFont typeface="Arial" panose="020B0604020202020204" pitchFamily="34" charset="0"/>
              <a:buChar char="•"/>
            </a:pPr>
            <a:r>
              <a:rPr lang="en-AU" b="0"/>
              <a:t>Appeared in a rush, not warm and friendly</a:t>
            </a:r>
          </a:p>
          <a:p>
            <a:pPr marL="171450" indent="-171450">
              <a:buFont typeface="Arial" panose="020B0604020202020204" pitchFamily="34" charset="0"/>
              <a:buChar char="•"/>
            </a:pPr>
            <a:r>
              <a:rPr lang="en-AU" b="0"/>
              <a:t>Didn’t give the resident choice about bed time</a:t>
            </a:r>
          </a:p>
          <a:p>
            <a:pPr marL="171450" indent="-171450">
              <a:buFont typeface="Arial" panose="020B0604020202020204" pitchFamily="34" charset="0"/>
              <a:buChar char="•"/>
            </a:pPr>
            <a:r>
              <a:rPr lang="en-AU" b="0"/>
              <a:t>Didn’t ask his preferences </a:t>
            </a:r>
          </a:p>
          <a:p>
            <a:pPr marL="171450" indent="-171450">
              <a:buFont typeface="Arial" panose="020B0604020202020204" pitchFamily="34" charset="0"/>
              <a:buChar char="•"/>
            </a:pPr>
            <a:r>
              <a:rPr lang="en-AU" b="0"/>
              <a:t>Other things - Didn’t give him call bell; Didn’t ask if he needed anything; bathroom</a:t>
            </a:r>
          </a:p>
          <a:p>
            <a:pPr marL="171450" indent="-171450">
              <a:buFont typeface="Arial" panose="020B0604020202020204" pitchFamily="34" charset="0"/>
              <a:buChar char="•"/>
            </a:pPr>
            <a:endParaRPr lang="en-AU" b="0"/>
          </a:p>
          <a:p>
            <a:r>
              <a:rPr lang="en-AU" b="0"/>
              <a:t>Prompts:</a:t>
            </a:r>
          </a:p>
          <a:p>
            <a:pPr marL="171450" indent="-171450">
              <a:buFont typeface="Arial" panose="020B0604020202020204" pitchFamily="34" charset="0"/>
              <a:buChar char="•"/>
            </a:pPr>
            <a:r>
              <a:rPr lang="en-AU" b="0"/>
              <a:t>Does it look like scenario two every time in our service?</a:t>
            </a:r>
          </a:p>
          <a:p>
            <a:pPr marL="171450" indent="-171450">
              <a:buFont typeface="Arial" panose="020B0604020202020204" pitchFamily="34" charset="0"/>
              <a:buChar char="•"/>
            </a:pPr>
            <a:r>
              <a:rPr lang="en-AU" b="0"/>
              <a:t>Are we sure?</a:t>
            </a:r>
          </a:p>
          <a:p>
            <a:pPr marL="171450" indent="-171450">
              <a:buFont typeface="Arial" panose="020B0604020202020204" pitchFamily="34" charset="0"/>
              <a:buChar char="•"/>
            </a:pPr>
            <a:r>
              <a:rPr lang="en-AU" b="0"/>
              <a:t>Are we kidding ourselves to think that (at least sometimes) staff don’t get task focused?</a:t>
            </a:r>
          </a:p>
          <a:p>
            <a:pPr marL="171450" indent="-171450">
              <a:buFont typeface="Arial" panose="020B0604020202020204" pitchFamily="34" charset="0"/>
              <a:buChar char="•"/>
            </a:pPr>
            <a:r>
              <a:rPr lang="en-AU"/>
              <a:t>The second video is 11 seconds longer than the first – and it would take much longer than that to return and settle the distressed resident in the first scenario</a:t>
            </a:r>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0468A8D-5586-4AD6-89D9-FB0795E0718D}" type="slidenum">
              <a:rPr lang="en-AU" smtClean="0"/>
              <a:t>42</a:t>
            </a:fld>
            <a:endParaRPr lang="en-AU"/>
          </a:p>
        </p:txBody>
      </p:sp>
    </p:spTree>
    <p:extLst>
      <p:ext uri="{BB962C8B-B14F-4D97-AF65-F5344CB8AC3E}">
        <p14:creationId xmlns:p14="http://schemas.microsoft.com/office/powerpoint/2010/main" val="1301777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r>
              <a:rPr lang="en-AU" b="0"/>
              <a:t>Play each video (the videos are in the online resources)</a:t>
            </a:r>
          </a:p>
          <a:p>
            <a:r>
              <a:rPr lang="en-AU" b="0"/>
              <a:t>Group discussion on the questions</a:t>
            </a:r>
          </a:p>
          <a:p>
            <a:r>
              <a:rPr lang="en-AU" b="0"/>
              <a:t>As per previous slide</a:t>
            </a:r>
          </a:p>
          <a:p>
            <a:endParaRPr lang="en-AU" b="0"/>
          </a:p>
          <a:p>
            <a:r>
              <a:rPr lang="en-AU" b="0"/>
              <a:t>So you can do these quick activities with your team</a:t>
            </a:r>
          </a:p>
          <a:p>
            <a:endParaRPr lang="en-AU" b="0"/>
          </a:p>
        </p:txBody>
      </p:sp>
      <p:sp>
        <p:nvSpPr>
          <p:cNvPr id="4" name="Slide Number Placeholder 3"/>
          <p:cNvSpPr>
            <a:spLocks noGrp="1"/>
          </p:cNvSpPr>
          <p:nvPr>
            <p:ph type="sldNum" sz="quarter" idx="5"/>
          </p:nvPr>
        </p:nvSpPr>
        <p:spPr/>
        <p:txBody>
          <a:bodyPr/>
          <a:lstStyle/>
          <a:p>
            <a:fld id="{40468A8D-5586-4AD6-89D9-FB0795E0718D}" type="slidenum">
              <a:rPr lang="en-AU" smtClean="0"/>
              <a:t>43</a:t>
            </a:fld>
            <a:endParaRPr lang="en-AU"/>
          </a:p>
        </p:txBody>
      </p:sp>
    </p:spTree>
    <p:extLst>
      <p:ext uri="{BB962C8B-B14F-4D97-AF65-F5344CB8AC3E}">
        <p14:creationId xmlns:p14="http://schemas.microsoft.com/office/powerpoint/2010/main" val="3225054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r>
              <a:rPr lang="en-AU" b="1"/>
              <a:t>Note</a:t>
            </a:r>
            <a:r>
              <a:rPr lang="en-AU"/>
              <a:t>: ugly slide to follow – but these questions are in the debrief guide</a:t>
            </a:r>
          </a:p>
          <a:p>
            <a:pPr marL="0" marR="0" lvl="0" indent="0">
              <a:lnSpc>
                <a:spcPct val="150000"/>
              </a:lnSpc>
              <a:spcBef>
                <a:spcPts val="0"/>
              </a:spcBef>
              <a:spcAft>
                <a:spcPts val="800"/>
              </a:spcAft>
              <a:buFont typeface="+mj-l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40468A8D-5586-4AD6-89D9-FB0795E0718D}" type="slidenum">
              <a:rPr lang="en-AU" smtClean="0"/>
              <a:t>44</a:t>
            </a:fld>
            <a:endParaRPr lang="en-AU"/>
          </a:p>
        </p:txBody>
      </p:sp>
    </p:spTree>
    <p:extLst>
      <p:ext uri="{BB962C8B-B14F-4D97-AF65-F5344CB8AC3E}">
        <p14:creationId xmlns:p14="http://schemas.microsoft.com/office/powerpoint/2010/main" val="1249623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Discussion - Where are you happy with your answers? Where are you not so happy and might need to do some more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5 mins – break out groups, pick 2 questions and work on your response – report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a:t>Note:</a:t>
            </a:r>
            <a:r>
              <a:rPr lang="en-AU"/>
              <a:t> The Rainbow Tick Accreditation relates to LGBTIQ accreditation in SA where the materials were designed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45</a:t>
            </a:fld>
            <a:endParaRPr lang="en-AU"/>
          </a:p>
        </p:txBody>
      </p:sp>
    </p:spTree>
    <p:extLst>
      <p:ext uri="{BB962C8B-B14F-4D97-AF65-F5344CB8AC3E}">
        <p14:creationId xmlns:p14="http://schemas.microsoft.com/office/powerpoint/2010/main" val="203774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B3C78-EA58-BB8C-B862-CF9A4F403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768D9-8CB5-F318-31BD-BAD04815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2B853-23C6-5342-2064-19838795B030}"/>
              </a:ext>
            </a:extLst>
          </p:cNvPr>
          <p:cNvSpPr>
            <a:spLocks noGrp="1"/>
          </p:cNvSpPr>
          <p:nvPr>
            <p:ph type="body" idx="1"/>
          </p:nvPr>
        </p:nvSpPr>
        <p:spPr/>
        <p:txBody>
          <a:bodyPr/>
          <a:lstStyle/>
          <a:p>
            <a:r>
              <a:rPr lang="en-AU" b="1"/>
              <a:t>Activity:</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AU"/>
          </a:p>
          <a:p>
            <a:r>
              <a:rPr lang="en-AU"/>
              <a:t>Group brainstorm</a:t>
            </a:r>
          </a:p>
        </p:txBody>
      </p:sp>
      <p:sp>
        <p:nvSpPr>
          <p:cNvPr id="4" name="Slide Number Placeholder 3">
            <a:extLst>
              <a:ext uri="{FF2B5EF4-FFF2-40B4-BE49-F238E27FC236}">
                <a16:creationId xmlns:a16="http://schemas.microsoft.com/office/drawing/2014/main" id="{117CB4DE-7A52-1F69-6A3B-56BC042A9BC3}"/>
              </a:ext>
            </a:extLst>
          </p:cNvPr>
          <p:cNvSpPr>
            <a:spLocks noGrp="1"/>
          </p:cNvSpPr>
          <p:nvPr>
            <p:ph type="sldNum" sz="quarter" idx="5"/>
          </p:nvPr>
        </p:nvSpPr>
        <p:spPr/>
        <p:txBody>
          <a:bodyPr/>
          <a:lstStyle/>
          <a:p>
            <a:fld id="{40468A8D-5586-4AD6-89D9-FB0795E0718D}" type="slidenum">
              <a:rPr lang="en-AU" smtClean="0"/>
              <a:t>46</a:t>
            </a:fld>
            <a:endParaRPr lang="en-AU"/>
          </a:p>
        </p:txBody>
      </p:sp>
    </p:spTree>
    <p:extLst>
      <p:ext uri="{BB962C8B-B14F-4D97-AF65-F5344CB8AC3E}">
        <p14:creationId xmlns:p14="http://schemas.microsoft.com/office/powerpoint/2010/main" val="553558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Sarah</a:t>
            </a:r>
          </a:p>
          <a:p>
            <a:endParaRPr lang="en-US" sz="1200">
              <a:effectLst/>
              <a:latin typeface="Calibri" panose="020F0502020204030204" pitchFamily="34" charset="0"/>
              <a:ea typeface="Calibri"/>
              <a:cs typeface="Times New Roman" panose="02020603050405020304" pitchFamily="18"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0468A8D-5586-4AD6-89D9-FB0795E0718D}" type="slidenum">
              <a:rPr lang="en-AU" smtClean="0"/>
              <a:t>47</a:t>
            </a:fld>
            <a:endParaRPr lang="en-AU"/>
          </a:p>
        </p:txBody>
      </p:sp>
    </p:spTree>
    <p:extLst>
      <p:ext uri="{BB962C8B-B14F-4D97-AF65-F5344CB8AC3E}">
        <p14:creationId xmlns:p14="http://schemas.microsoft.com/office/powerpoint/2010/main" val="425603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2BD2-8E96-AB56-2607-08C858368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799D9-4E28-89ED-99C5-5004754A9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8981D-EBA6-28D8-DD4B-E91D197100AB}"/>
              </a:ext>
            </a:extLst>
          </p:cNvPr>
          <p:cNvSpPr>
            <a:spLocks noGrp="1"/>
          </p:cNvSpPr>
          <p:nvPr>
            <p:ph type="body" idx="1"/>
          </p:nvPr>
        </p:nvSpPr>
        <p:spPr/>
        <p:txBody>
          <a:bodyPr/>
          <a:lstStyle/>
          <a:p>
            <a:r>
              <a:rPr lang="en-US" b="1"/>
              <a:t>Activity: </a:t>
            </a:r>
            <a:r>
              <a:rPr lang="en-US"/>
              <a:t>For an extended workshop, go to the toolkit website and click through the steps and resources</a:t>
            </a:r>
          </a:p>
          <a:p>
            <a:r>
              <a:rPr lang="en-US"/>
              <a:t>Discussion: how can you </a:t>
            </a:r>
            <a:r>
              <a:rPr lang="en-US" err="1"/>
              <a:t>utilise</a:t>
            </a:r>
            <a:r>
              <a:rPr lang="en-US"/>
              <a:t> these resources? Can there be a commitment made that we go through this process? What is our timeframe?</a:t>
            </a:r>
          </a:p>
        </p:txBody>
      </p:sp>
      <p:sp>
        <p:nvSpPr>
          <p:cNvPr id="4" name="Slide Number Placeholder 3">
            <a:extLst>
              <a:ext uri="{FF2B5EF4-FFF2-40B4-BE49-F238E27FC236}">
                <a16:creationId xmlns:a16="http://schemas.microsoft.com/office/drawing/2014/main" id="{4A06C9F7-1381-BA59-500D-DFF0509D2E00}"/>
              </a:ext>
            </a:extLst>
          </p:cNvPr>
          <p:cNvSpPr>
            <a:spLocks noGrp="1"/>
          </p:cNvSpPr>
          <p:nvPr>
            <p:ph type="sldNum" sz="quarter" idx="5"/>
          </p:nvPr>
        </p:nvSpPr>
        <p:spPr/>
        <p:txBody>
          <a:bodyPr/>
          <a:lstStyle/>
          <a:p>
            <a:fld id="{40468A8D-5586-4AD6-89D9-FB0795E0718D}" type="slidenum">
              <a:rPr lang="en-AU" smtClean="0"/>
              <a:t>48</a:t>
            </a:fld>
            <a:endParaRPr lang="en-AU"/>
          </a:p>
        </p:txBody>
      </p:sp>
    </p:spTree>
    <p:extLst>
      <p:ext uri="{BB962C8B-B14F-4D97-AF65-F5344CB8AC3E}">
        <p14:creationId xmlns:p14="http://schemas.microsoft.com/office/powerpoint/2010/main" val="3856011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Intro – The consistent feedback we get about the training is that it has a huge impact – people sit back and realise that people they have cared for over the years probably have a childhood trauma – and the pieces fall into place. And when we know better, we can do better.  This video goes for just under three minutes.</a:t>
            </a:r>
          </a:p>
          <a:p>
            <a:endParaRPr lang="en-AU"/>
          </a:p>
          <a:p>
            <a:r>
              <a:rPr lang="en-AU"/>
              <a:t>Invite reflections</a:t>
            </a:r>
          </a:p>
          <a:p>
            <a:endParaRPr lang="en-AU"/>
          </a:p>
          <a:p>
            <a:endParaRPr lang="en-AU"/>
          </a:p>
        </p:txBody>
      </p:sp>
      <p:sp>
        <p:nvSpPr>
          <p:cNvPr id="4" name="Slide Number Placeholder 3"/>
          <p:cNvSpPr>
            <a:spLocks noGrp="1"/>
          </p:cNvSpPr>
          <p:nvPr>
            <p:ph type="sldNum" sz="quarter" idx="5"/>
          </p:nvPr>
        </p:nvSpPr>
        <p:spPr/>
        <p:txBody>
          <a:bodyPr/>
          <a:lstStyle/>
          <a:p>
            <a:fld id="{40468A8D-5586-4AD6-89D9-FB0795E0718D}" type="slidenum">
              <a:rPr lang="en-AU" smtClean="0"/>
              <a:t>49</a:t>
            </a:fld>
            <a:endParaRPr lang="en-AU"/>
          </a:p>
        </p:txBody>
      </p:sp>
    </p:spTree>
    <p:extLst>
      <p:ext uri="{BB962C8B-B14F-4D97-AF65-F5344CB8AC3E}">
        <p14:creationId xmlns:p14="http://schemas.microsoft.com/office/powerpoint/2010/main" val="243995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5</a:t>
            </a:fld>
            <a:endParaRPr lang="en-AU"/>
          </a:p>
        </p:txBody>
      </p:sp>
    </p:spTree>
    <p:extLst>
      <p:ext uri="{BB962C8B-B14F-4D97-AF65-F5344CB8AC3E}">
        <p14:creationId xmlns:p14="http://schemas.microsoft.com/office/powerpoint/2010/main" val="1172368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pPr marL="171450" indent="-171450">
              <a:buFont typeface="Arial" panose="020B0604020202020204" pitchFamily="34" charset="0"/>
              <a:buChar char="•"/>
            </a:pPr>
            <a:r>
              <a:rPr lang="en-AU"/>
              <a:t>Intro - This work can be confronting, distressing and difficult as we consider our own life experiences as well as those we are caring for</a:t>
            </a:r>
          </a:p>
          <a:p>
            <a:pPr marL="171450" indent="-171450">
              <a:buFont typeface="Arial" panose="020B0604020202020204" pitchFamily="34" charset="0"/>
              <a:buChar char="•"/>
            </a:pPr>
            <a:r>
              <a:rPr lang="en-AU"/>
              <a:t>As leaders/champions, how will we work together to champion this work and support each other?</a:t>
            </a:r>
          </a:p>
          <a:p>
            <a:pPr marL="171450" indent="-171450">
              <a:buFont typeface="Arial" panose="020B0604020202020204" pitchFamily="34" charset="0"/>
              <a:buChar char="•"/>
            </a:pPr>
            <a:r>
              <a:rPr lang="en-AU"/>
              <a:t>What will our challenges be?</a:t>
            </a:r>
          </a:p>
          <a:p>
            <a:pPr marL="171450" indent="-171450">
              <a:buFont typeface="Arial" panose="020B0604020202020204" pitchFamily="34" charset="0"/>
              <a:buChar char="•"/>
            </a:pPr>
            <a:r>
              <a:rPr lang="en-AU"/>
              <a:t>Capture any actions/roles/responsibilities</a:t>
            </a:r>
          </a:p>
        </p:txBody>
      </p:sp>
      <p:sp>
        <p:nvSpPr>
          <p:cNvPr id="4" name="Slide Number Placeholder 3"/>
          <p:cNvSpPr>
            <a:spLocks noGrp="1"/>
          </p:cNvSpPr>
          <p:nvPr>
            <p:ph type="sldNum" sz="quarter" idx="5"/>
          </p:nvPr>
        </p:nvSpPr>
        <p:spPr/>
        <p:txBody>
          <a:bodyPr/>
          <a:lstStyle/>
          <a:p>
            <a:fld id="{40468A8D-5586-4AD6-89D9-FB0795E0718D}" type="slidenum">
              <a:rPr lang="en-AU" smtClean="0"/>
              <a:t>50</a:t>
            </a:fld>
            <a:endParaRPr lang="en-AU"/>
          </a:p>
        </p:txBody>
      </p:sp>
    </p:spTree>
    <p:extLst>
      <p:ext uri="{BB962C8B-B14F-4D97-AF65-F5344CB8AC3E}">
        <p14:creationId xmlns:p14="http://schemas.microsoft.com/office/powerpoint/2010/main" val="881468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r>
              <a:rPr lang="en-AU"/>
              <a:t>Capture answers to these questions, ensure EAP and pastoral care supports are identified</a:t>
            </a:r>
          </a:p>
          <a:p>
            <a:r>
              <a:rPr lang="en-AU" b="1"/>
              <a:t>Note:</a:t>
            </a:r>
            <a:r>
              <a:rPr lang="en-AU"/>
              <a:t> in the toolkit there are comms for staff</a:t>
            </a:r>
          </a:p>
          <a:p>
            <a:endParaRPr lang="en-AU"/>
          </a:p>
          <a:p>
            <a:endParaRPr lang="en-AU"/>
          </a:p>
        </p:txBody>
      </p:sp>
      <p:sp>
        <p:nvSpPr>
          <p:cNvPr id="4" name="Slide Number Placeholder 3"/>
          <p:cNvSpPr>
            <a:spLocks noGrp="1"/>
          </p:cNvSpPr>
          <p:nvPr>
            <p:ph type="sldNum" sz="quarter" idx="5"/>
          </p:nvPr>
        </p:nvSpPr>
        <p:spPr/>
        <p:txBody>
          <a:bodyPr/>
          <a:lstStyle/>
          <a:p>
            <a:fld id="{40468A8D-5586-4AD6-89D9-FB0795E0718D}" type="slidenum">
              <a:rPr lang="en-AU" smtClean="0"/>
              <a:t>51</a:t>
            </a:fld>
            <a:endParaRPr lang="en-AU"/>
          </a:p>
        </p:txBody>
      </p:sp>
    </p:spTree>
    <p:extLst>
      <p:ext uri="{BB962C8B-B14F-4D97-AF65-F5344CB8AC3E}">
        <p14:creationId xmlns:p14="http://schemas.microsoft.com/office/powerpoint/2010/main" val="3948188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pPr marL="171450" indent="-171450">
              <a:buFont typeface="Arial" panose="020B0604020202020204" pitchFamily="34" charset="0"/>
              <a:buChar char="•"/>
            </a:pPr>
            <a:r>
              <a:rPr lang="en-AU"/>
              <a:t>Our trauma aware, healing informed approach should be felt by residents and clients throughout their journey with us, including assessment, service, billing, the way feedback and complaints are invited and dealt with, etc.</a:t>
            </a:r>
          </a:p>
          <a:p>
            <a:pPr marL="171450" indent="-171450">
              <a:buFont typeface="Arial" panose="020B0604020202020204" pitchFamily="34" charset="0"/>
              <a:buChar char="•"/>
            </a:pPr>
            <a:r>
              <a:rPr lang="en-AU"/>
              <a:t>Information about our approach should be on our website and in materials</a:t>
            </a:r>
          </a:p>
          <a:p>
            <a:pPr marL="171450" indent="-171450">
              <a:buFont typeface="Arial" panose="020B0604020202020204" pitchFamily="34" charset="0"/>
              <a:buChar char="•"/>
            </a:pPr>
            <a:r>
              <a:rPr lang="en-AU"/>
              <a:t>At intake we can ask questions like “is there anything from your childhood you want us to know about so we can care for you better”; “are there things that make you feel safe/unsafe?”</a:t>
            </a:r>
          </a:p>
          <a:p>
            <a:pPr marL="171450" indent="-171450">
              <a:buFont typeface="Arial" panose="020B0604020202020204" pitchFamily="34" charset="0"/>
              <a:buChar char="•"/>
            </a:pPr>
            <a:r>
              <a:rPr lang="en-AU"/>
              <a:t>If a person discloses a care history, do they want a connection to a support service? </a:t>
            </a:r>
          </a:p>
          <a:p>
            <a:pPr marL="171450" indent="-171450">
              <a:buFont typeface="Arial" panose="020B0604020202020204" pitchFamily="34" charset="0"/>
              <a:buChar char="•"/>
            </a:pPr>
            <a:r>
              <a:rPr lang="en-AU"/>
              <a:t>We can consider triggers and how to avoid them</a:t>
            </a:r>
          </a:p>
          <a:p>
            <a:pPr marL="171450" indent="-171450">
              <a:buFont typeface="Arial" panose="020B0604020202020204" pitchFamily="34" charset="0"/>
              <a:buChar char="•"/>
            </a:pPr>
            <a:r>
              <a:rPr lang="en-AU"/>
              <a:t>We can ask if there are days of significance (good and bad)</a:t>
            </a:r>
          </a:p>
          <a:p>
            <a:pPr marL="171450" indent="-171450">
              <a:buFont typeface="Arial" panose="020B0604020202020204" pitchFamily="34" charset="0"/>
              <a:buChar char="•"/>
            </a:pPr>
            <a:r>
              <a:rPr lang="en-AU"/>
              <a:t>We can facilitate people’s choices around the life they choose to live – </a:t>
            </a:r>
            <a:r>
              <a:rPr lang="en-AU" err="1"/>
              <a:t>eg</a:t>
            </a:r>
            <a:r>
              <a:rPr lang="en-AU"/>
              <a:t> smoking, drinking</a:t>
            </a:r>
          </a:p>
          <a:p>
            <a:pPr marL="171450" indent="-171450">
              <a:buFont typeface="Arial" panose="020B0604020202020204" pitchFamily="34" charset="0"/>
              <a:buChar char="•"/>
            </a:pPr>
            <a:r>
              <a:rPr lang="en-AU"/>
              <a:t>We can share information about trauma aware practice with care partners and set out expectations if there are contractors coming on site (tools in toolkit)</a:t>
            </a:r>
          </a:p>
          <a:p>
            <a:pPr marL="171450" indent="-171450">
              <a:buFont typeface="Arial" panose="020B0604020202020204" pitchFamily="34" charset="0"/>
              <a:buChar char="•"/>
            </a:pPr>
            <a:endParaRPr lang="en-AU"/>
          </a:p>
          <a:p>
            <a:pPr marL="0" indent="0">
              <a:buFont typeface="Arial" panose="020B0604020202020204" pitchFamily="34" charset="0"/>
              <a:buNone/>
            </a:pPr>
            <a:r>
              <a:rPr lang="en-AU" b="1"/>
              <a:t>Activity:</a:t>
            </a:r>
          </a:p>
          <a:p>
            <a:r>
              <a:rPr lang="en-AU"/>
              <a:t>What do we need to put in place?</a:t>
            </a:r>
          </a:p>
          <a:p>
            <a:r>
              <a:rPr lang="en-AU"/>
              <a:t>Capture actions</a:t>
            </a:r>
          </a:p>
        </p:txBody>
      </p:sp>
      <p:sp>
        <p:nvSpPr>
          <p:cNvPr id="4" name="Slide Number Placeholder 3"/>
          <p:cNvSpPr>
            <a:spLocks noGrp="1"/>
          </p:cNvSpPr>
          <p:nvPr>
            <p:ph type="sldNum" sz="quarter" idx="5"/>
          </p:nvPr>
        </p:nvSpPr>
        <p:spPr/>
        <p:txBody>
          <a:bodyPr/>
          <a:lstStyle/>
          <a:p>
            <a:fld id="{40468A8D-5586-4AD6-89D9-FB0795E0718D}" type="slidenum">
              <a:rPr lang="en-AU" smtClean="0"/>
              <a:t>52</a:t>
            </a:fld>
            <a:endParaRPr lang="en-AU"/>
          </a:p>
        </p:txBody>
      </p:sp>
    </p:spTree>
    <p:extLst>
      <p:ext uri="{BB962C8B-B14F-4D97-AF65-F5344CB8AC3E}">
        <p14:creationId xmlns:p14="http://schemas.microsoft.com/office/powerpoint/2010/main" val="1980762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r>
              <a:rPr lang="en-AU" b="0"/>
              <a:t>Brainstorm on these questions, document any actions</a:t>
            </a:r>
          </a:p>
        </p:txBody>
      </p:sp>
      <p:sp>
        <p:nvSpPr>
          <p:cNvPr id="4" name="Slide Number Placeholder 3"/>
          <p:cNvSpPr>
            <a:spLocks noGrp="1"/>
          </p:cNvSpPr>
          <p:nvPr>
            <p:ph type="sldNum" sz="quarter" idx="5"/>
          </p:nvPr>
        </p:nvSpPr>
        <p:spPr/>
        <p:txBody>
          <a:bodyPr/>
          <a:lstStyle/>
          <a:p>
            <a:fld id="{40468A8D-5586-4AD6-89D9-FB0795E0718D}" type="slidenum">
              <a:rPr lang="en-AU" smtClean="0"/>
              <a:t>53</a:t>
            </a:fld>
            <a:endParaRPr lang="en-AU"/>
          </a:p>
        </p:txBody>
      </p:sp>
    </p:spTree>
    <p:extLst>
      <p:ext uri="{BB962C8B-B14F-4D97-AF65-F5344CB8AC3E}">
        <p14:creationId xmlns:p14="http://schemas.microsoft.com/office/powerpoint/2010/main" val="2100218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8F5D0-3A62-7E67-D886-4E7662CAE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150A3-6698-C3CF-C666-FCD85FEC3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B6F56-77DB-BFC9-F051-A2756E78DFE3}"/>
              </a:ext>
            </a:extLst>
          </p:cNvPr>
          <p:cNvSpPr>
            <a:spLocks noGrp="1"/>
          </p:cNvSpPr>
          <p:nvPr>
            <p:ph type="body" idx="1"/>
          </p:nvPr>
        </p:nvSpPr>
        <p:spPr/>
        <p:txBody>
          <a:bodyPr/>
          <a:lstStyle/>
          <a:p>
            <a:r>
              <a:rPr lang="en-AU" b="1"/>
              <a:t>Key point:</a:t>
            </a:r>
          </a:p>
          <a:p>
            <a:pPr marL="171450" indent="-171450">
              <a:buFont typeface="Arial" panose="020B0604020202020204" pitchFamily="34" charset="0"/>
              <a:buChar char="•"/>
            </a:pPr>
            <a:r>
              <a:rPr lang="en-AU" b="0"/>
              <a:t>Please reach out through your support network if you need to</a:t>
            </a:r>
          </a:p>
          <a:p>
            <a:pPr marL="171450" indent="-171450">
              <a:buFont typeface="Arial" panose="020B0604020202020204" pitchFamily="34" charset="0"/>
              <a:buChar char="•"/>
            </a:pPr>
            <a:r>
              <a:rPr lang="en-AU" b="0"/>
              <a:t>Maybe, before you jump into the rest of your day, have a few breaths of fresh air outside</a:t>
            </a:r>
          </a:p>
          <a:p>
            <a:pPr marL="171450" indent="-171450">
              <a:buFont typeface="Arial" panose="020B0604020202020204" pitchFamily="34" charset="0"/>
              <a:buChar char="•"/>
            </a:pPr>
            <a:r>
              <a:rPr lang="en-AU" b="0"/>
              <a:t>Be gentle to yourself</a:t>
            </a:r>
          </a:p>
        </p:txBody>
      </p:sp>
      <p:sp>
        <p:nvSpPr>
          <p:cNvPr id="4" name="Slide Number Placeholder 3">
            <a:extLst>
              <a:ext uri="{FF2B5EF4-FFF2-40B4-BE49-F238E27FC236}">
                <a16:creationId xmlns:a16="http://schemas.microsoft.com/office/drawing/2014/main" id="{5EFFEACE-E7CA-3CD5-457C-2898DD04C43D}"/>
              </a:ext>
            </a:extLst>
          </p:cNvPr>
          <p:cNvSpPr>
            <a:spLocks noGrp="1"/>
          </p:cNvSpPr>
          <p:nvPr>
            <p:ph type="sldNum" sz="quarter" idx="5"/>
          </p:nvPr>
        </p:nvSpPr>
        <p:spPr/>
        <p:txBody>
          <a:bodyPr/>
          <a:lstStyle/>
          <a:p>
            <a:fld id="{40468A8D-5586-4AD6-89D9-FB0795E0718D}" type="slidenum">
              <a:rPr lang="en-AU" smtClean="0"/>
              <a:t>54</a:t>
            </a:fld>
            <a:endParaRPr lang="en-AU"/>
          </a:p>
        </p:txBody>
      </p:sp>
    </p:spTree>
    <p:extLst>
      <p:ext uri="{BB962C8B-B14F-4D97-AF65-F5344CB8AC3E}">
        <p14:creationId xmlns:p14="http://schemas.microsoft.com/office/powerpoint/2010/main" val="76664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6</a:t>
            </a:fld>
            <a:endParaRPr lang="en-AU"/>
          </a:p>
        </p:txBody>
      </p:sp>
    </p:spTree>
    <p:extLst>
      <p:ext uri="{BB962C8B-B14F-4D97-AF65-F5344CB8AC3E}">
        <p14:creationId xmlns:p14="http://schemas.microsoft.com/office/powerpoint/2010/main" val="246962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b="1"/>
              <a:t>Key points:</a:t>
            </a:r>
          </a:p>
          <a:p>
            <a:pPr marL="171450" indent="-171450">
              <a:buFont typeface="Arial" panose="020B0604020202020204" pitchFamily="34" charset="0"/>
              <a:buChar char="•"/>
            </a:pPr>
            <a:r>
              <a:rPr lang="en-US"/>
              <a:t>Apart from being the right thing to do (if relevant - especially as a faith based </a:t>
            </a:r>
            <a:r>
              <a:rPr lang="en-US" err="1"/>
              <a:t>organisation</a:t>
            </a:r>
            <a:r>
              <a:rPr lang="en-US"/>
              <a:t> where there may have been direct involvement with the types of harms we will discuss)…</a:t>
            </a:r>
          </a:p>
          <a:p>
            <a:pPr marL="171450" indent="-171450">
              <a:buFont typeface="Arial" panose="020B0604020202020204" pitchFamily="34" charset="0"/>
              <a:buChar char="•"/>
            </a:pPr>
            <a:r>
              <a:rPr lang="en-US"/>
              <a:t>…the new Acts and standards implement a human rights based approach to aged care</a:t>
            </a:r>
          </a:p>
          <a:p>
            <a:pPr marL="171450" indent="-171450">
              <a:buFont typeface="Arial" panose="020B0604020202020204" pitchFamily="34" charset="0"/>
              <a:buChar char="•"/>
            </a:pPr>
            <a:r>
              <a:rPr lang="en-US"/>
              <a:t>Including…</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0468A8D-5586-4AD6-89D9-FB0795E0718D}" type="slidenum">
              <a:rPr lang="en-AU" smtClean="0"/>
              <a:t>7</a:t>
            </a:fld>
            <a:endParaRPr lang="en-AU"/>
          </a:p>
        </p:txBody>
      </p:sp>
    </p:spTree>
    <p:extLst>
      <p:ext uri="{BB962C8B-B14F-4D97-AF65-F5344CB8AC3E}">
        <p14:creationId xmlns:p14="http://schemas.microsoft.com/office/powerpoint/2010/main" val="11576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1" dirty="0"/>
              <a:t>Key points:</a:t>
            </a:r>
          </a:p>
          <a:p>
            <a:pPr marL="0" marR="0" indent="0">
              <a:spcBef>
                <a:spcPts val="0"/>
              </a:spcBef>
              <a:spcAft>
                <a:spcPts val="0"/>
              </a:spcAft>
              <a:buNone/>
            </a:pPr>
            <a:r>
              <a:rPr lang="en-US" dirty="0"/>
              <a:t>New standard 1 says that person </a:t>
            </a:r>
            <a:r>
              <a:rPr lang="en-US" dirty="0" err="1"/>
              <a:t>centred</a:t>
            </a:r>
            <a:r>
              <a:rPr lang="en-US" dirty="0"/>
              <a:t> care means that we will all understand and value the person and their life experiences – and that we will tailor care and services that uphold their rights. And that as providers – we will know the person and their story, and very specifically - del</a:t>
            </a:r>
            <a:r>
              <a:rPr lang="en-AU" sz="1200" dirty="0" err="1">
                <a:effectLst/>
                <a:latin typeface="Arial" panose="020B0604020202020204" pitchFamily="34" charset="0"/>
                <a:ea typeface="Calibri" panose="020F0502020204030204" pitchFamily="34" charset="0"/>
                <a:cs typeface="Arial" panose="020B0604020202020204" pitchFamily="34" charset="0"/>
              </a:rPr>
              <a:t>iver</a:t>
            </a:r>
            <a:r>
              <a:rPr lang="en-AU" sz="1200" dirty="0">
                <a:effectLst/>
                <a:latin typeface="Arial" panose="020B0604020202020204" pitchFamily="34" charset="0"/>
                <a:ea typeface="Calibri" panose="020F0502020204030204" pitchFamily="34" charset="0"/>
                <a:cs typeface="Arial" panose="020B0604020202020204" pitchFamily="34" charset="0"/>
              </a:rPr>
              <a:t> care that is culturally safe, trauma aware and healing informed, in accordance with contemporary, evidence-based practice.</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0468A8D-5586-4AD6-89D9-FB0795E0718D}" type="slidenum">
              <a:rPr lang="en-AU" smtClean="0"/>
              <a:t>8</a:t>
            </a:fld>
            <a:endParaRPr lang="en-AU"/>
          </a:p>
        </p:txBody>
      </p:sp>
    </p:spTree>
    <p:extLst>
      <p:ext uri="{BB962C8B-B14F-4D97-AF65-F5344CB8AC3E}">
        <p14:creationId xmlns:p14="http://schemas.microsoft.com/office/powerpoint/2010/main" val="192600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b="1"/>
              <a:t>Note:</a:t>
            </a:r>
            <a:r>
              <a:rPr lang="en-US"/>
              <a:t> This is Priscilla, one of Forgotten Australian co-designers.</a:t>
            </a:r>
          </a:p>
          <a:p>
            <a:endParaRPr lang="en-US"/>
          </a:p>
          <a:p>
            <a:r>
              <a:rPr lang="en-US" b="1"/>
              <a:t>Key points:</a:t>
            </a:r>
          </a:p>
          <a:p>
            <a:pPr marL="171450" indent="-171450">
              <a:buFont typeface="Arial" panose="020B0604020202020204" pitchFamily="34" charset="0"/>
              <a:buChar char="•"/>
            </a:pPr>
            <a:r>
              <a:rPr lang="en-US"/>
              <a:t>The Act also makes specific reference to culturally safe, culturally appropriate, trauma aware and healing informed.</a:t>
            </a:r>
          </a:p>
          <a:p>
            <a:pPr marL="171450" indent="-171450">
              <a:buFont typeface="Arial" panose="020B0604020202020204" pitchFamily="34" charset="0"/>
              <a:buChar char="•"/>
            </a:pPr>
            <a:r>
              <a:rPr lang="en-AU" sz="1200">
                <a:solidFill>
                  <a:srgbClr val="000000"/>
                </a:solidFill>
                <a:effectLst/>
                <a:latin typeface="Arial" panose="020B0604020202020204" pitchFamily="34" charset="0"/>
                <a:ea typeface="Calibri" panose="020F0502020204030204" pitchFamily="34" charset="0"/>
                <a:cs typeface="Calibri" panose="020F0502020204030204" pitchFamily="34" charset="0"/>
              </a:rPr>
              <a:t>What does that mean?</a:t>
            </a:r>
            <a:r>
              <a:rPr lang="en-US" sz="1200">
                <a:effectLst/>
                <a:latin typeface="Arial" panose="020B0604020202020204" pitchFamily="34" charset="0"/>
                <a:ea typeface="Calibri" panose="020F0502020204030204" pitchFamily="34" charset="0"/>
                <a:cs typeface="Calibri" panose="020F0502020204030204" pitchFamily="34" charset="0"/>
              </a:rPr>
              <a:t>​</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indent="0" fontAlgn="base">
              <a:spcBef>
                <a:spcPts val="0"/>
              </a:spcBef>
              <a:spcAft>
                <a:spcPts val="0"/>
              </a:spcAft>
              <a:buNone/>
            </a:pPr>
            <a:r>
              <a:rPr lang="en-US" sz="1200" i="1">
                <a:solidFill>
                  <a:srgbClr val="202124"/>
                </a:solidFill>
                <a:effectLst/>
                <a:latin typeface="Arial" panose="020B0604020202020204" pitchFamily="34" charset="0"/>
                <a:ea typeface="Calibri" panose="020F0502020204030204" pitchFamily="34" charset="0"/>
                <a:cs typeface="Calibri" panose="020F0502020204030204" pitchFamily="34" charset="0"/>
              </a:rPr>
              <a:t>Trauma-aware and healing- informed practice requires </a:t>
            </a:r>
            <a:r>
              <a:rPr lang="en-US" sz="1200" i="1" err="1">
                <a:solidFill>
                  <a:srgbClr val="202124"/>
                </a:solidFill>
                <a:effectLst/>
                <a:latin typeface="Arial" panose="020B0604020202020204" pitchFamily="34" charset="0"/>
                <a:ea typeface="Calibri" panose="020F0502020204030204" pitchFamily="34" charset="0"/>
                <a:cs typeface="Calibri" panose="020F0502020204030204" pitchFamily="34" charset="0"/>
              </a:rPr>
              <a:t>organisations</a:t>
            </a:r>
            <a:r>
              <a:rPr lang="en-US" sz="1200" i="1">
                <a:solidFill>
                  <a:srgbClr val="202124"/>
                </a:solidFill>
                <a:effectLst/>
                <a:latin typeface="Arial" panose="020B0604020202020204" pitchFamily="34" charset="0"/>
                <a:ea typeface="Calibri" panose="020F0502020204030204" pitchFamily="34" charset="0"/>
                <a:cs typeface="Calibri" panose="020F0502020204030204" pitchFamily="34" charset="0"/>
              </a:rPr>
              <a:t> to understand the manifestation of past and current trauma, and then make changes to take an active role in championing healing, wellbeing, and subsequently closing the gap. Being culturally aware is simply not enough.</a:t>
            </a:r>
          </a:p>
          <a:p>
            <a:pPr marL="171450" marR="0" indent="-171450" fontAlgn="base">
              <a:spcBef>
                <a:spcPts val="0"/>
              </a:spcBef>
              <a:spcAft>
                <a:spcPts val="0"/>
              </a:spcAft>
              <a:buFont typeface="Arial" panose="020B0604020202020204" pitchFamily="34" charset="0"/>
              <a:buChar char="•"/>
            </a:pPr>
            <a:r>
              <a:rPr lang="en-US" sz="1200" i="0">
                <a:solidFill>
                  <a:srgbClr val="202124"/>
                </a:solidFill>
                <a:effectLst/>
                <a:latin typeface="Arial" panose="020B0604020202020204" pitchFamily="34" charset="0"/>
                <a:cs typeface="Calibri" panose="020F0502020204030204" pitchFamily="34" charset="0"/>
              </a:rPr>
              <a:t>So this is a big change for Providers …</a:t>
            </a:r>
            <a:endParaRPr lang="en-US" i="0"/>
          </a:p>
        </p:txBody>
      </p:sp>
      <p:sp>
        <p:nvSpPr>
          <p:cNvPr id="4" name="Slide Number Placeholder 3"/>
          <p:cNvSpPr>
            <a:spLocks noGrp="1"/>
          </p:cNvSpPr>
          <p:nvPr>
            <p:ph type="sldNum" sz="quarter" idx="5"/>
          </p:nvPr>
        </p:nvSpPr>
        <p:spPr/>
        <p:txBody>
          <a:bodyPr/>
          <a:lstStyle/>
          <a:p>
            <a:fld id="{40468A8D-5586-4AD6-89D9-FB0795E0718D}" type="slidenum">
              <a:rPr lang="en-AU" smtClean="0"/>
              <a:t>9</a:t>
            </a:fld>
            <a:endParaRPr lang="en-AU"/>
          </a:p>
        </p:txBody>
      </p:sp>
    </p:spTree>
    <p:extLst>
      <p:ext uri="{BB962C8B-B14F-4D97-AF65-F5344CB8AC3E}">
        <p14:creationId xmlns:p14="http://schemas.microsoft.com/office/powerpoint/2010/main" val="1039798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AFC3-92C1-4698-A281-B90D62D4DD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D69CC21-141E-4390-8800-E555558C5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D61F656-DF06-42A5-BCE8-0E81D8391A06}"/>
              </a:ext>
            </a:extLst>
          </p:cNvPr>
          <p:cNvSpPr>
            <a:spLocks noGrp="1"/>
          </p:cNvSpPr>
          <p:nvPr>
            <p:ph type="dt" sz="half" idx="10"/>
          </p:nvPr>
        </p:nvSpPr>
        <p:spPr/>
        <p:txBody>
          <a:bodyPr/>
          <a:lstStyle/>
          <a:p>
            <a:fld id="{F4F817A3-155A-F549-9003-F784A914BDBD}" type="datetime1">
              <a:rPr lang="en-AU" smtClean="0"/>
              <a:t>15/07/2025</a:t>
            </a:fld>
            <a:endParaRPr lang="en-AU"/>
          </a:p>
        </p:txBody>
      </p:sp>
      <p:sp>
        <p:nvSpPr>
          <p:cNvPr id="5" name="Footer Placeholder 4">
            <a:extLst>
              <a:ext uri="{FF2B5EF4-FFF2-40B4-BE49-F238E27FC236}">
                <a16:creationId xmlns:a16="http://schemas.microsoft.com/office/drawing/2014/main" id="{17170A59-1CE5-492B-96B7-1B99593526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64790-6E66-4AE8-8D61-164B5CE6790D}"/>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4051630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8628-44AD-414E-82D3-41D602DC204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6C9BC59-1A0C-45C8-94D5-721BF0BF1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606681-3C75-4773-81DA-936A375B5054}"/>
              </a:ext>
            </a:extLst>
          </p:cNvPr>
          <p:cNvSpPr>
            <a:spLocks noGrp="1"/>
          </p:cNvSpPr>
          <p:nvPr>
            <p:ph type="dt" sz="half" idx="10"/>
          </p:nvPr>
        </p:nvSpPr>
        <p:spPr/>
        <p:txBody>
          <a:bodyPr/>
          <a:lstStyle/>
          <a:p>
            <a:fld id="{71CF2876-2058-314D-9B78-C8E711005692}" type="datetime1">
              <a:rPr lang="en-AU" smtClean="0"/>
              <a:t>15/07/2025</a:t>
            </a:fld>
            <a:endParaRPr lang="en-AU"/>
          </a:p>
        </p:txBody>
      </p:sp>
      <p:sp>
        <p:nvSpPr>
          <p:cNvPr id="5" name="Footer Placeholder 4">
            <a:extLst>
              <a:ext uri="{FF2B5EF4-FFF2-40B4-BE49-F238E27FC236}">
                <a16:creationId xmlns:a16="http://schemas.microsoft.com/office/drawing/2014/main" id="{41AD026D-8D1C-4206-A500-1659442288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D070A68-4522-45D4-B395-6862E47695DD}"/>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171344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E353DB-AC68-4F4E-83E6-D5F330DDA6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6F87876-284B-49A6-B64B-A32382C5AD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7EBF907-276A-47DA-A1E6-A2BED2E1AEFA}"/>
              </a:ext>
            </a:extLst>
          </p:cNvPr>
          <p:cNvSpPr>
            <a:spLocks noGrp="1"/>
          </p:cNvSpPr>
          <p:nvPr>
            <p:ph type="dt" sz="half" idx="10"/>
          </p:nvPr>
        </p:nvSpPr>
        <p:spPr/>
        <p:txBody>
          <a:bodyPr/>
          <a:lstStyle/>
          <a:p>
            <a:fld id="{8A6862ED-C0DD-6748-9406-C086A6AC48A6}" type="datetime1">
              <a:rPr lang="en-AU" smtClean="0"/>
              <a:t>15/07/2025</a:t>
            </a:fld>
            <a:endParaRPr lang="en-AU"/>
          </a:p>
        </p:txBody>
      </p:sp>
      <p:sp>
        <p:nvSpPr>
          <p:cNvPr id="5" name="Footer Placeholder 4">
            <a:extLst>
              <a:ext uri="{FF2B5EF4-FFF2-40B4-BE49-F238E27FC236}">
                <a16:creationId xmlns:a16="http://schemas.microsoft.com/office/drawing/2014/main" id="{1B159108-E326-4F3E-8567-5F2F268C50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B4785D-CB47-421C-BD58-1429401010CE}"/>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260244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32CA-A601-473E-83ED-95CC9BE7FEB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5627CD-7067-43B2-BADF-F93E89A4EC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00B1DF-2413-44EB-AC29-D626CB02ED1B}"/>
              </a:ext>
            </a:extLst>
          </p:cNvPr>
          <p:cNvSpPr>
            <a:spLocks noGrp="1"/>
          </p:cNvSpPr>
          <p:nvPr>
            <p:ph type="dt" sz="half" idx="10"/>
          </p:nvPr>
        </p:nvSpPr>
        <p:spPr/>
        <p:txBody>
          <a:bodyPr/>
          <a:lstStyle/>
          <a:p>
            <a:fld id="{73FA2B51-6646-3842-9C49-5F80DBA0219F}" type="datetime1">
              <a:rPr lang="en-AU" smtClean="0"/>
              <a:t>15/07/2025</a:t>
            </a:fld>
            <a:endParaRPr lang="en-AU"/>
          </a:p>
        </p:txBody>
      </p:sp>
      <p:sp>
        <p:nvSpPr>
          <p:cNvPr id="5" name="Footer Placeholder 4">
            <a:extLst>
              <a:ext uri="{FF2B5EF4-FFF2-40B4-BE49-F238E27FC236}">
                <a16:creationId xmlns:a16="http://schemas.microsoft.com/office/drawing/2014/main" id="{827B778D-043D-4E0F-A262-4E5097BB8C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4D09F6-2425-4562-AEC1-644610CFD586}"/>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301969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EE0C-AD10-4770-9335-3F7A4148DB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F3E7B15-7093-4064-856C-0543D5DCE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BCAC20-6E45-44A1-B913-F59C94C3AC4C}"/>
              </a:ext>
            </a:extLst>
          </p:cNvPr>
          <p:cNvSpPr>
            <a:spLocks noGrp="1"/>
          </p:cNvSpPr>
          <p:nvPr>
            <p:ph type="dt" sz="half" idx="10"/>
          </p:nvPr>
        </p:nvSpPr>
        <p:spPr/>
        <p:txBody>
          <a:bodyPr/>
          <a:lstStyle/>
          <a:p>
            <a:fld id="{1272C653-2DBC-6745-946A-1BD841841874}" type="datetime1">
              <a:rPr lang="en-AU" smtClean="0"/>
              <a:t>15/07/2025</a:t>
            </a:fld>
            <a:endParaRPr lang="en-AU"/>
          </a:p>
        </p:txBody>
      </p:sp>
      <p:sp>
        <p:nvSpPr>
          <p:cNvPr id="5" name="Footer Placeholder 4">
            <a:extLst>
              <a:ext uri="{FF2B5EF4-FFF2-40B4-BE49-F238E27FC236}">
                <a16:creationId xmlns:a16="http://schemas.microsoft.com/office/drawing/2014/main" id="{9DF4B3FA-4A4F-48EF-B428-5F85A5F9B09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664F52B-9F12-4EFF-B40B-18DB53B73EDA}"/>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148377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BB8-DE78-41A8-8D0F-03081A69BC1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08228A0-8018-40E1-9CDF-53B776599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F8E5A2-C89F-479F-B9F6-C7853FD17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0E3040C-D1EA-42B6-A854-BDAD58E5E9EF}"/>
              </a:ext>
            </a:extLst>
          </p:cNvPr>
          <p:cNvSpPr>
            <a:spLocks noGrp="1"/>
          </p:cNvSpPr>
          <p:nvPr>
            <p:ph type="dt" sz="half" idx="10"/>
          </p:nvPr>
        </p:nvSpPr>
        <p:spPr/>
        <p:txBody>
          <a:bodyPr/>
          <a:lstStyle/>
          <a:p>
            <a:fld id="{256A3CB6-1975-744B-8F2F-0AAD86948EF2}" type="datetime1">
              <a:rPr lang="en-AU" smtClean="0"/>
              <a:t>15/07/2025</a:t>
            </a:fld>
            <a:endParaRPr lang="en-AU"/>
          </a:p>
        </p:txBody>
      </p:sp>
      <p:sp>
        <p:nvSpPr>
          <p:cNvPr id="6" name="Footer Placeholder 5">
            <a:extLst>
              <a:ext uri="{FF2B5EF4-FFF2-40B4-BE49-F238E27FC236}">
                <a16:creationId xmlns:a16="http://schemas.microsoft.com/office/drawing/2014/main" id="{0965396D-26E5-499B-BF3C-506B543C723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7F52E6-318E-4737-9C68-BF5DF7050F0F}"/>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27396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ED73-5779-4D93-905D-6B66D8BF45E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D225612-671E-48B3-BAFE-5662688FF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13A6CC-74AE-4B20-A715-26AAC705BE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5FC5500-6A00-4F2E-A96C-1FBE58E18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DDA2A4-71D9-4956-B587-65CCF9025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66B23AB-BAC1-45F1-8F6F-8EE1A01A91AF}"/>
              </a:ext>
            </a:extLst>
          </p:cNvPr>
          <p:cNvSpPr>
            <a:spLocks noGrp="1"/>
          </p:cNvSpPr>
          <p:nvPr>
            <p:ph type="dt" sz="half" idx="10"/>
          </p:nvPr>
        </p:nvSpPr>
        <p:spPr/>
        <p:txBody>
          <a:bodyPr/>
          <a:lstStyle/>
          <a:p>
            <a:fld id="{79EDF48B-46C2-B94C-AC33-B580D8F82307}" type="datetime1">
              <a:rPr lang="en-AU" smtClean="0"/>
              <a:t>15/07/2025</a:t>
            </a:fld>
            <a:endParaRPr lang="en-AU"/>
          </a:p>
        </p:txBody>
      </p:sp>
      <p:sp>
        <p:nvSpPr>
          <p:cNvPr id="8" name="Footer Placeholder 7">
            <a:extLst>
              <a:ext uri="{FF2B5EF4-FFF2-40B4-BE49-F238E27FC236}">
                <a16:creationId xmlns:a16="http://schemas.microsoft.com/office/drawing/2014/main" id="{E86E985E-9E68-411B-AA4B-EFE4AC2BD4B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F3C5F78-0222-4B52-A70D-8BF6194FC375}"/>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394673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9E33-57DC-40BE-A477-DBE18FBDC08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CE08B61-701D-47DA-AD0D-30941C21DE5C}"/>
              </a:ext>
            </a:extLst>
          </p:cNvPr>
          <p:cNvSpPr>
            <a:spLocks noGrp="1"/>
          </p:cNvSpPr>
          <p:nvPr>
            <p:ph type="dt" sz="half" idx="10"/>
          </p:nvPr>
        </p:nvSpPr>
        <p:spPr/>
        <p:txBody>
          <a:bodyPr/>
          <a:lstStyle/>
          <a:p>
            <a:fld id="{55C581EF-0BB0-674D-9069-FECCA797C765}" type="datetime1">
              <a:rPr lang="en-AU" smtClean="0"/>
              <a:t>15/07/2025</a:t>
            </a:fld>
            <a:endParaRPr lang="en-AU"/>
          </a:p>
        </p:txBody>
      </p:sp>
      <p:sp>
        <p:nvSpPr>
          <p:cNvPr id="4" name="Footer Placeholder 3">
            <a:extLst>
              <a:ext uri="{FF2B5EF4-FFF2-40B4-BE49-F238E27FC236}">
                <a16:creationId xmlns:a16="http://schemas.microsoft.com/office/drawing/2014/main" id="{3E75AFBC-9492-43F9-A742-3D9DE3AAE9F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9AA2221-5D4D-4D4B-9122-D159FCE255A2}"/>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55428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319AC-8BCC-474A-AA62-54D0BFA2994B}"/>
              </a:ext>
            </a:extLst>
          </p:cNvPr>
          <p:cNvSpPr>
            <a:spLocks noGrp="1"/>
          </p:cNvSpPr>
          <p:nvPr>
            <p:ph type="dt" sz="half" idx="10"/>
          </p:nvPr>
        </p:nvSpPr>
        <p:spPr/>
        <p:txBody>
          <a:bodyPr/>
          <a:lstStyle/>
          <a:p>
            <a:fld id="{D4F9747B-5579-3447-B30C-88EA2FA9952E}" type="datetime1">
              <a:rPr lang="en-AU" smtClean="0"/>
              <a:t>15/07/2025</a:t>
            </a:fld>
            <a:endParaRPr lang="en-AU"/>
          </a:p>
        </p:txBody>
      </p:sp>
      <p:sp>
        <p:nvSpPr>
          <p:cNvPr id="3" name="Footer Placeholder 2">
            <a:extLst>
              <a:ext uri="{FF2B5EF4-FFF2-40B4-BE49-F238E27FC236}">
                <a16:creationId xmlns:a16="http://schemas.microsoft.com/office/drawing/2014/main" id="{032CFE2B-E634-4BFC-928D-51223FC2D03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F6E5A5F-9D81-412E-9D06-ACC0041EEB81}"/>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299129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B7F1-5E6C-4619-8A61-5EAECEC87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22C7456-F363-4722-9D3C-A3698F3A8E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54D18E2-0C22-4386-8218-77A17CC9F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10EC0-0293-4A27-8BA4-835BA6F5BFB4}"/>
              </a:ext>
            </a:extLst>
          </p:cNvPr>
          <p:cNvSpPr>
            <a:spLocks noGrp="1"/>
          </p:cNvSpPr>
          <p:nvPr>
            <p:ph type="dt" sz="half" idx="10"/>
          </p:nvPr>
        </p:nvSpPr>
        <p:spPr/>
        <p:txBody>
          <a:bodyPr/>
          <a:lstStyle/>
          <a:p>
            <a:fld id="{2519DD43-5980-924E-9D73-906F02663060}" type="datetime1">
              <a:rPr lang="en-AU" smtClean="0"/>
              <a:t>15/07/2025</a:t>
            </a:fld>
            <a:endParaRPr lang="en-AU"/>
          </a:p>
        </p:txBody>
      </p:sp>
      <p:sp>
        <p:nvSpPr>
          <p:cNvPr id="6" name="Footer Placeholder 5">
            <a:extLst>
              <a:ext uri="{FF2B5EF4-FFF2-40B4-BE49-F238E27FC236}">
                <a16:creationId xmlns:a16="http://schemas.microsoft.com/office/drawing/2014/main" id="{B223CC47-6FC0-4F9F-84F4-4A7698633F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BD9BD7-6555-4B5B-8A5A-B304EA20BFCE}"/>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310878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4056-FA1E-40F8-8FCB-FDC15E001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F67DD35-7576-45B2-86AF-5F84F3CF87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91F363D-93CC-4028-9DEB-1999AD47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FCE3F-6F04-4F43-919D-1EAAE748ED33}"/>
              </a:ext>
            </a:extLst>
          </p:cNvPr>
          <p:cNvSpPr>
            <a:spLocks noGrp="1"/>
          </p:cNvSpPr>
          <p:nvPr>
            <p:ph type="dt" sz="half" idx="10"/>
          </p:nvPr>
        </p:nvSpPr>
        <p:spPr/>
        <p:txBody>
          <a:bodyPr/>
          <a:lstStyle/>
          <a:p>
            <a:fld id="{8FF824A4-8F12-F645-B239-EC791ED66099}" type="datetime1">
              <a:rPr lang="en-AU" smtClean="0"/>
              <a:t>15/07/2025</a:t>
            </a:fld>
            <a:endParaRPr lang="en-AU"/>
          </a:p>
        </p:txBody>
      </p:sp>
      <p:sp>
        <p:nvSpPr>
          <p:cNvPr id="6" name="Footer Placeholder 5">
            <a:extLst>
              <a:ext uri="{FF2B5EF4-FFF2-40B4-BE49-F238E27FC236}">
                <a16:creationId xmlns:a16="http://schemas.microsoft.com/office/drawing/2014/main" id="{3FADD594-1E57-458F-AB73-1B0553C9C8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29D278F-4CC7-4A2A-B1F7-193186F13A89}"/>
              </a:ext>
            </a:extLst>
          </p:cNvPr>
          <p:cNvSpPr>
            <a:spLocks noGrp="1"/>
          </p:cNvSpPr>
          <p:nvPr>
            <p:ph type="sldNum" sz="quarter" idx="12"/>
          </p:nvPr>
        </p:nvSpPr>
        <p:spPr/>
        <p:txBody>
          <a:bodyPr/>
          <a:lstStyle/>
          <a:p>
            <a:fld id="{649330CA-A8AC-48B1-8AA9-672F010DCCE4}" type="slidenum">
              <a:rPr lang="en-AU" smtClean="0"/>
              <a:t>‹#›</a:t>
            </a:fld>
            <a:endParaRPr lang="en-AU"/>
          </a:p>
        </p:txBody>
      </p:sp>
    </p:spTree>
    <p:extLst>
      <p:ext uri="{BB962C8B-B14F-4D97-AF65-F5344CB8AC3E}">
        <p14:creationId xmlns:p14="http://schemas.microsoft.com/office/powerpoint/2010/main" val="318867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7B8A0-EEC1-4B19-9176-3536464F8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B58A368-8620-4AF6-A552-00A86DB6C7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DB70C1B-F84A-40E4-9F4F-D5800EBB1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955A0-DE01-5C40-9688-0B4F2DA323C4}" type="datetime1">
              <a:rPr lang="en-AU" smtClean="0"/>
              <a:t>15/07/2025</a:t>
            </a:fld>
            <a:endParaRPr lang="en-AU"/>
          </a:p>
        </p:txBody>
      </p:sp>
      <p:sp>
        <p:nvSpPr>
          <p:cNvPr id="5" name="Footer Placeholder 4">
            <a:extLst>
              <a:ext uri="{FF2B5EF4-FFF2-40B4-BE49-F238E27FC236}">
                <a16:creationId xmlns:a16="http://schemas.microsoft.com/office/drawing/2014/main" id="{2944F893-CCC5-4599-B511-EBF8D5665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152359A-CDB5-47D5-B584-4DE4C2DEF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330CA-A8AC-48B1-8AA9-672F010DCCE4}" type="slidenum">
              <a:rPr lang="en-AU" smtClean="0"/>
              <a:t>‹#›</a:t>
            </a:fld>
            <a:endParaRPr lang="en-AU"/>
          </a:p>
        </p:txBody>
      </p:sp>
    </p:spTree>
    <p:extLst>
      <p:ext uri="{BB962C8B-B14F-4D97-AF65-F5344CB8AC3E}">
        <p14:creationId xmlns:p14="http://schemas.microsoft.com/office/powerpoint/2010/main" val="3327501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nma.gov.au/defining-moments/resources/national-apology-to-forgotten-australians-and-former-child-migrants" TargetMode="Externa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hyperlink" Target="http://www.articleone.com.au/" TargetMode="External"/><Relationship Id="rId3" Type="http://schemas.openxmlformats.org/officeDocument/2006/relationships/notesSlide" Target="../notesSlides/notesSlide24.xml"/><Relationship Id="rId7" Type="http://schemas.openxmlformats.org/officeDocument/2006/relationships/hyperlink" Target="http://www.thebiganxiety.org.au/" TargetMode="External"/><Relationship Id="rId2" Type="http://schemas.openxmlformats.org/officeDocument/2006/relationships/slideLayout" Target="../slideLayouts/slideLayout2.xml"/><Relationship Id="rId1" Type="http://schemas.openxmlformats.org/officeDocument/2006/relationships/video" Target="https://player.vimeo.com/video/899737644?app_id=122963" TargetMode="External"/><Relationship Id="rId6" Type="http://schemas.openxmlformats.org/officeDocument/2006/relationships/image" Target="../media/image32.jpeg"/><Relationship Id="rId5" Type="http://schemas.openxmlformats.org/officeDocument/2006/relationships/image" Target="../media/image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s://www.helpinghand.org.au/about-us/diversity-inclusion/forgotten-australians/" TargetMode="External"/><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player.vimeo.com/video/612293547?h=4ddff50f9e&amp;amp;app_id=122963" TargetMode="External"/><Relationship Id="rId6" Type="http://schemas.openxmlformats.org/officeDocument/2006/relationships/hyperlink" Target="https://vimeo.com/612293547/4ddff50f9e" TargetMode="External"/><Relationship Id="rId5" Type="http://schemas.openxmlformats.org/officeDocument/2006/relationships/image" Target="../media/image3.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hyperlink" Target="https://cdn.healingfoundation.org.au/app/uploads/2019/12/18122008/Working-with-Stolen-Generations-Aged-Care-fact-sheet.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video" Target="https://player.vimeo.com/video/612293749?h=dd5a04517e&amp;amp;app_id=122963" TargetMode="External"/><Relationship Id="rId1" Type="http://schemas.openxmlformats.org/officeDocument/2006/relationships/video" Target="https://player.vimeo.com/video/612293982?h=88ca8414a3&amp;amp;app_id=122963" TargetMode="External"/><Relationship Id="rId6" Type="http://schemas.openxmlformats.org/officeDocument/2006/relationships/image" Target="../media/image46.jpeg"/><Relationship Id="rId5" Type="http://schemas.openxmlformats.org/officeDocument/2006/relationships/image" Target="../media/image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jpeg"/><Relationship Id="rId2" Type="http://schemas.openxmlformats.org/officeDocument/2006/relationships/video" Target="https://player.vimeo.com/video/612293432?h=9461b212be&amp;amp;app_id=122963" TargetMode="External"/><Relationship Id="rId1" Type="http://schemas.openxmlformats.org/officeDocument/2006/relationships/video" Target="https://player.vimeo.com/video/612293470?h=3245083592&amp;amp;app_id=122963" TargetMode="External"/><Relationship Id="rId6" Type="http://schemas.openxmlformats.org/officeDocument/2006/relationships/image" Target="../media/image48.jpeg"/><Relationship Id="rId5" Type="http://schemas.openxmlformats.org/officeDocument/2006/relationships/image" Target="../media/image3.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hyperlink" Target="http://www.realcaretoolkit.com.au/" TargetMode="External"/><Relationship Id="rId7"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ideo" Target="https://player.vimeo.com/video/898011659?h=7f441b00b8&amp;amp;app_id=122963"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hyperlink" Target="mailto:clewis@helpinghand.org.au"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helpinghand.org.au/about-us/diversity-inclusion/forgotten-australians/" TargetMode="External"/><Relationship Id="rId5" Type="http://schemas.openxmlformats.org/officeDocument/2006/relationships/hyperlink" Target="https://cdn.healingfoundation.org.au/app/uploads/2019/12/18122008/Working-with-Stolen-Generations-Aged-Care-fact-sheet.pdf" TargetMode="External"/><Relationship Id="rId4" Type="http://schemas.openxmlformats.org/officeDocument/2006/relationships/hyperlink" Target="http://www.realcaretoolkit.com.a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90A9B2-EE39-4705-B196-CD1AFD96D869}"/>
              </a:ext>
            </a:extLst>
          </p:cNvPr>
          <p:cNvSpPr>
            <a:spLocks noGrp="1"/>
          </p:cNvSpPr>
          <p:nvPr>
            <p:ph type="sldNum" sz="quarter" idx="12"/>
          </p:nvPr>
        </p:nvSpPr>
        <p:spPr/>
        <p:txBody>
          <a:bodyPr/>
          <a:lstStyle/>
          <a:p>
            <a:fld id="{649330CA-A8AC-48B1-8AA9-672F010DCCE4}" type="slidenum">
              <a:rPr lang="en-AU" smtClean="0"/>
              <a:t>1</a:t>
            </a:fld>
            <a:endParaRPr lang="en-AU"/>
          </a:p>
        </p:txBody>
      </p:sp>
      <p:pic>
        <p:nvPicPr>
          <p:cNvPr id="8" name="Picture 7" descr="Text&#10;&#10;Description automatically generated">
            <a:extLst>
              <a:ext uri="{FF2B5EF4-FFF2-40B4-BE49-F238E27FC236}">
                <a16:creationId xmlns:a16="http://schemas.microsoft.com/office/drawing/2014/main" id="{271111E5-76D6-49B8-A7F8-A516B2BD6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 y="0"/>
            <a:ext cx="12171734" cy="6858000"/>
          </a:xfrm>
          <a:prstGeom prst="rect">
            <a:avLst/>
          </a:prstGeom>
          <a:ln>
            <a:noFill/>
          </a:ln>
          <a:effectLst>
            <a:softEdge rad="112500"/>
          </a:effectLst>
        </p:spPr>
      </p:pic>
      <p:sp>
        <p:nvSpPr>
          <p:cNvPr id="5" name="Title 4">
            <a:extLst>
              <a:ext uri="{FF2B5EF4-FFF2-40B4-BE49-F238E27FC236}">
                <a16:creationId xmlns:a16="http://schemas.microsoft.com/office/drawing/2014/main" id="{71392865-6EA7-CF4E-B497-C169975D3A19}"/>
              </a:ext>
            </a:extLst>
          </p:cNvPr>
          <p:cNvSpPr>
            <a:spLocks noGrp="1"/>
          </p:cNvSpPr>
          <p:nvPr>
            <p:ph type="ctrTitle"/>
          </p:nvPr>
        </p:nvSpPr>
        <p:spPr>
          <a:xfrm>
            <a:off x="918100" y="713949"/>
            <a:ext cx="8699500" cy="2204880"/>
          </a:xfrm>
        </p:spPr>
        <p:txBody>
          <a:bodyPr>
            <a:normAutofit/>
          </a:bodyPr>
          <a:lstStyle/>
          <a:p>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T</a:t>
            </a:r>
            <a:r>
              <a:rPr lang="en-AU" sz="3600" err="1">
                <a:effectLst/>
                <a:latin typeface="Arial"/>
                <a:ea typeface="Calibri" panose="020F0502020204030204" pitchFamily="34" charset="0"/>
                <a:cs typeface="Arial"/>
              </a:rPr>
              <a:t>rauma</a:t>
            </a:r>
            <a:r>
              <a:rPr lang="en-AU" sz="3600">
                <a:effectLst/>
                <a:latin typeface="Arial"/>
                <a:ea typeface="Calibri" panose="020F0502020204030204" pitchFamily="34" charset="0"/>
                <a:cs typeface="Arial"/>
              </a:rPr>
              <a:t> </a:t>
            </a:r>
            <a:r>
              <a:rPr lang="en-AU" sz="3600">
                <a:latin typeface="Arial"/>
                <a:ea typeface="Calibri" panose="020F0502020204030204" pitchFamily="34" charset="0"/>
                <a:cs typeface="Arial"/>
              </a:rPr>
              <a:t>informed aged care </a:t>
            </a:r>
            <a:r>
              <a:rPr lang="en-AU" sz="3600">
                <a:effectLst/>
                <a:latin typeface="Arial"/>
                <a:ea typeface="Calibri" panose="020F0502020204030204" pitchFamily="34" charset="0"/>
                <a:cs typeface="Arial"/>
              </a:rPr>
              <a:t>for Forgotten Australians and Care Leavers</a:t>
            </a:r>
            <a:br>
              <a:rPr lang="en-AU" sz="3600">
                <a:effectLst/>
                <a:latin typeface="Arial" panose="020B0604020202020204" pitchFamily="34" charset="0"/>
                <a:ea typeface="Calibri" panose="020F0502020204030204" pitchFamily="34" charset="0"/>
              </a:rPr>
            </a:br>
            <a:endParaRPr lang="en-US" sz="3600">
              <a:latin typeface="Arial" panose="020B0604020202020204" pitchFamily="34" charset="0"/>
              <a:cs typeface="Arial" panose="020B0604020202020204" pitchFamily="34" charset="0"/>
            </a:endParaRPr>
          </a:p>
        </p:txBody>
      </p:sp>
      <p:pic>
        <p:nvPicPr>
          <p:cNvPr id="10" name="Picture 9" descr="A person with his hand on his face&#10;&#10;Description automatically generated with low confidence">
            <a:extLst>
              <a:ext uri="{FF2B5EF4-FFF2-40B4-BE49-F238E27FC236}">
                <a16:creationId xmlns:a16="http://schemas.microsoft.com/office/drawing/2014/main" id="{25EC21AE-473A-AF4B-8B40-C77964E3F433}"/>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tretch>
            <a:fillRect/>
          </a:stretch>
        </p:blipFill>
        <p:spPr>
          <a:xfrm>
            <a:off x="4376848" y="3194902"/>
            <a:ext cx="2104958" cy="1523588"/>
          </a:xfrm>
          <a:prstGeom prst="rect">
            <a:avLst/>
          </a:prstGeom>
          <a:ln>
            <a:noFill/>
          </a:ln>
          <a:effectLst>
            <a:softEdge rad="112500"/>
          </a:effectLst>
        </p:spPr>
      </p:pic>
    </p:spTree>
    <p:extLst>
      <p:ext uri="{BB962C8B-B14F-4D97-AF65-F5344CB8AC3E}">
        <p14:creationId xmlns:p14="http://schemas.microsoft.com/office/powerpoint/2010/main" val="3292943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261754" y="2694710"/>
            <a:ext cx="7668491" cy="914399"/>
          </a:xfrm>
        </p:spPr>
        <p:txBody>
          <a:bodyPr>
            <a:normAutofit fontScale="90000"/>
          </a:bodyPr>
          <a:lstStyle/>
          <a:p>
            <a:pPr algn="ctr"/>
            <a:r>
              <a:rPr lang="en-US">
                <a:solidFill>
                  <a:srgbClr val="EF7D1D"/>
                </a:solidFill>
                <a:latin typeface="Arial" panose="020B0604020202020204" pitchFamily="34" charset="0"/>
                <a:cs typeface="Arial" panose="020B0604020202020204" pitchFamily="34" charset="0"/>
              </a:rPr>
              <a:t>Who are Forgotten Australians and Care Leavers?</a:t>
            </a: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10</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
        <p:nvSpPr>
          <p:cNvPr id="5" name="TextBox 4">
            <a:extLst>
              <a:ext uri="{FF2B5EF4-FFF2-40B4-BE49-F238E27FC236}">
                <a16:creationId xmlns:a16="http://schemas.microsoft.com/office/drawing/2014/main" id="{A1A772CF-44CA-70E7-37A4-9CA6EFF2C7C8}"/>
              </a:ext>
            </a:extLst>
          </p:cNvPr>
          <p:cNvSpPr txBox="1"/>
          <p:nvPr/>
        </p:nvSpPr>
        <p:spPr>
          <a:xfrm>
            <a:off x="1419376" y="1301234"/>
            <a:ext cx="6098720" cy="769441"/>
          </a:xfrm>
          <a:prstGeom prst="rect">
            <a:avLst/>
          </a:prstGeom>
          <a:noFill/>
        </p:spPr>
        <p:txBody>
          <a:bodyPr wrap="square">
            <a:spAutoFit/>
          </a:bodyPr>
          <a:lstStyle/>
          <a:p>
            <a:r>
              <a:rPr lang="en-US" sz="4400" b="1">
                <a:solidFill>
                  <a:schemeClr val="accent2">
                    <a:lumMod val="75000"/>
                  </a:schemeClr>
                </a:solidFill>
              </a:rPr>
              <a:t>Session 1</a:t>
            </a:r>
            <a:endParaRPr lang="en-US" sz="4400"/>
          </a:p>
        </p:txBody>
      </p:sp>
    </p:spTree>
    <p:extLst>
      <p:ext uri="{BB962C8B-B14F-4D97-AF65-F5344CB8AC3E}">
        <p14:creationId xmlns:p14="http://schemas.microsoft.com/office/powerpoint/2010/main" val="211257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FBF3E-9A3B-42DA-BC1B-64D91A14B5D8}"/>
              </a:ext>
            </a:extLst>
          </p:cNvPr>
          <p:cNvSpPr>
            <a:spLocks noGrp="1"/>
          </p:cNvSpPr>
          <p:nvPr>
            <p:ph idx="1"/>
          </p:nvPr>
        </p:nvSpPr>
        <p:spPr>
          <a:xfrm>
            <a:off x="1518951" y="1204208"/>
            <a:ext cx="9154096" cy="2968826"/>
          </a:xfrm>
        </p:spPr>
        <p:txBody>
          <a:bodyPr>
            <a:normAutofit fontScale="92500" lnSpcReduction="20000"/>
          </a:bodyPr>
          <a:lstStyle/>
          <a:p>
            <a:pPr marL="457200" lvl="1" indent="0">
              <a:buNone/>
            </a:pPr>
            <a:endParaRPr lang="en-US">
              <a:latin typeface="Arial" panose="020B0604020202020204" pitchFamily="34" charset="0"/>
              <a:cs typeface="Arial" panose="020B0604020202020204" pitchFamily="34" charset="0"/>
            </a:endParaRPr>
          </a:p>
          <a:p>
            <a:pPr marL="457200" lvl="1" indent="0">
              <a:buNone/>
            </a:pPr>
            <a:r>
              <a:rPr lang="en-US" sz="2800">
                <a:latin typeface="Arial" panose="020B0604020202020204" pitchFamily="34" charset="0"/>
                <a:cs typeface="Arial" panose="020B0604020202020204" pitchFamily="34" charset="0"/>
              </a:rPr>
              <a:t>500,000 children in ‘care’ in the last century (1930s-1989)</a:t>
            </a:r>
          </a:p>
          <a:p>
            <a:pPr lvl="1">
              <a:buFont typeface="Wingdings" panose="05000000000000000000" pitchFamily="2" charset="2"/>
              <a:buChar char="§"/>
            </a:pPr>
            <a:endParaRPr lang="en-US" sz="280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800">
                <a:latin typeface="Arial" panose="020B0604020202020204" pitchFamily="34" charset="0"/>
                <a:cs typeface="Arial" panose="020B0604020202020204" pitchFamily="34" charset="0"/>
              </a:rPr>
              <a:t>440,000 non-Indigenous (Forgotten Australians)  </a:t>
            </a:r>
          </a:p>
          <a:p>
            <a:pPr marL="457200" lvl="1" indent="0">
              <a:buNone/>
            </a:pPr>
            <a:endParaRPr lang="en-US" sz="280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800">
                <a:latin typeface="Arial" panose="020B0604020202020204" pitchFamily="34" charset="0"/>
                <a:cs typeface="Arial" panose="020B0604020202020204" pitchFamily="34" charset="0"/>
              </a:rPr>
              <a:t>50,000 Indigenous - some from stolen generations</a:t>
            </a:r>
          </a:p>
          <a:p>
            <a:pPr marL="914400" lvl="2" indent="0">
              <a:buNone/>
            </a:pPr>
            <a:endParaRPr lang="en-US" sz="280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800">
                <a:latin typeface="Arial" panose="020B0604020202020204" pitchFamily="34" charset="0"/>
                <a:cs typeface="Arial" panose="020B0604020202020204" pitchFamily="34" charset="0"/>
              </a:rPr>
              <a:t>up to 10,000 former child migrants</a:t>
            </a:r>
          </a:p>
          <a:p>
            <a:pPr lvl="1">
              <a:buFont typeface="Wingdings" panose="05000000000000000000" pitchFamily="2" charset="2"/>
              <a:buChar char="§"/>
            </a:pPr>
            <a:endParaRPr lang="en-US">
              <a:latin typeface="Arial" panose="020B0604020202020204" pitchFamily="34" charset="0"/>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928576D6-346E-4A66-BC1A-FD7F89B3258A}"/>
              </a:ext>
            </a:extLst>
          </p:cNvPr>
          <p:cNvSpPr>
            <a:spLocks noGrp="1"/>
          </p:cNvSpPr>
          <p:nvPr>
            <p:ph type="sldNum" sz="quarter" idx="12"/>
          </p:nvPr>
        </p:nvSpPr>
        <p:spPr/>
        <p:txBody>
          <a:bodyPr/>
          <a:lstStyle/>
          <a:p>
            <a:fld id="{649330CA-A8AC-48B1-8AA9-672F010DCCE4}" type="slidenum">
              <a:rPr lang="en-AU" smtClean="0"/>
              <a:t>11</a:t>
            </a:fld>
            <a:endParaRPr lang="en-AU"/>
          </a:p>
        </p:txBody>
      </p:sp>
      <p:sp>
        <p:nvSpPr>
          <p:cNvPr id="7" name="Title 1">
            <a:extLst>
              <a:ext uri="{FF2B5EF4-FFF2-40B4-BE49-F238E27FC236}">
                <a16:creationId xmlns:a16="http://schemas.microsoft.com/office/drawing/2014/main" id="{8E9E0C99-625B-9149-BA69-B4C164CD542A}"/>
              </a:ext>
            </a:extLst>
          </p:cNvPr>
          <p:cNvSpPr>
            <a:spLocks noGrp="1"/>
          </p:cNvSpPr>
          <p:nvPr>
            <p:ph type="title"/>
          </p:nvPr>
        </p:nvSpPr>
        <p:spPr>
          <a:xfrm>
            <a:off x="2587043" y="399442"/>
            <a:ext cx="7017913" cy="517374"/>
          </a:xfrm>
        </p:spPr>
        <p:txBody>
          <a:bodyPr>
            <a:normAutofit fontScale="90000"/>
          </a:bodyPr>
          <a:lstStyle/>
          <a:p>
            <a:r>
              <a:rPr lang="en-US" sz="4000">
                <a:solidFill>
                  <a:srgbClr val="EF7D1D"/>
                </a:solidFill>
                <a:latin typeface="Arial" panose="020B0604020202020204" pitchFamily="34" charset="0"/>
                <a:cs typeface="Arial" panose="020B0604020202020204" pitchFamily="34" charset="0"/>
              </a:rPr>
              <a:t>Who Are Forgotten Australians?</a:t>
            </a:r>
            <a:endParaRPr lang="en-AU" sz="4000">
              <a:solidFill>
                <a:srgbClr val="EF7D1D"/>
              </a:solidFill>
              <a:latin typeface="Arial" panose="020B0604020202020204" pitchFamily="34" charset="0"/>
              <a:cs typeface="Arial" panose="020B0604020202020204" pitchFamily="34" charset="0"/>
            </a:endParaRPr>
          </a:p>
        </p:txBody>
      </p:sp>
      <p:pic>
        <p:nvPicPr>
          <p:cNvPr id="5" name="Picture 4" descr="A picture containing lamp&#10;&#10;Description automatically generated">
            <a:extLst>
              <a:ext uri="{FF2B5EF4-FFF2-40B4-BE49-F238E27FC236}">
                <a16:creationId xmlns:a16="http://schemas.microsoft.com/office/drawing/2014/main" id="{2D5DE90D-114E-4B5F-8982-E20F298FD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028" y="4958543"/>
            <a:ext cx="1059972" cy="1762932"/>
          </a:xfrm>
          <a:prstGeom prst="rect">
            <a:avLst/>
          </a:prstGeom>
        </p:spPr>
      </p:pic>
      <p:pic>
        <p:nvPicPr>
          <p:cNvPr id="6" name="Picture 5" descr="A picture containing text, newspaper, picture frame, posing&#10;&#10;Description automatically generated">
            <a:extLst>
              <a:ext uri="{FF2B5EF4-FFF2-40B4-BE49-F238E27FC236}">
                <a16:creationId xmlns:a16="http://schemas.microsoft.com/office/drawing/2014/main" id="{D561ACC8-BB7B-DB40-89EC-7249B4227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718" y="4230444"/>
            <a:ext cx="6350000" cy="2491031"/>
          </a:xfrm>
          <a:prstGeom prst="rect">
            <a:avLst/>
          </a:prstGeom>
        </p:spPr>
      </p:pic>
      <p:pic>
        <p:nvPicPr>
          <p:cNvPr id="8" name="Picture 7" descr="A close up of a logo&#10;&#10;Description automatically generated">
            <a:extLst>
              <a:ext uri="{FF2B5EF4-FFF2-40B4-BE49-F238E27FC236}">
                <a16:creationId xmlns:a16="http://schemas.microsoft.com/office/drawing/2014/main" id="{6F0ECBA8-AE9D-8942-9451-17CFCF1ED6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06" y="5475959"/>
            <a:ext cx="2023437" cy="1211039"/>
          </a:xfrm>
          <a:prstGeom prst="rect">
            <a:avLst/>
          </a:prstGeom>
        </p:spPr>
      </p:pic>
    </p:spTree>
    <p:extLst>
      <p:ext uri="{BB962C8B-B14F-4D97-AF65-F5344CB8AC3E}">
        <p14:creationId xmlns:p14="http://schemas.microsoft.com/office/powerpoint/2010/main" val="2831362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posing for a photo&#10;&#10;Description automatically generated">
            <a:extLst>
              <a:ext uri="{FF2B5EF4-FFF2-40B4-BE49-F238E27FC236}">
                <a16:creationId xmlns:a16="http://schemas.microsoft.com/office/drawing/2014/main" id="{AF85216E-CDB3-EA4D-8F04-E87DF8871863}"/>
              </a:ext>
            </a:extLst>
          </p:cNvPr>
          <p:cNvPicPr>
            <a:picLocks noChangeAspect="1"/>
          </p:cNvPicPr>
          <p:nvPr/>
        </p:nvPicPr>
        <p:blipFill rotWithShape="1">
          <a:blip r:embed="rId3">
            <a:extLst>
              <a:ext uri="{28A0092B-C50C-407E-A947-70E740481C1C}">
                <a14:useLocalDpi xmlns:a14="http://schemas.microsoft.com/office/drawing/2010/main" val="0"/>
              </a:ext>
            </a:extLst>
          </a:blip>
          <a:srcRect t="21711" r="-2" b="10097"/>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Picture 6" descr="A large crowd of people in a room&#10;&#10;Description automatically generated with low confidence">
            <a:extLst>
              <a:ext uri="{FF2B5EF4-FFF2-40B4-BE49-F238E27FC236}">
                <a16:creationId xmlns:a16="http://schemas.microsoft.com/office/drawing/2014/main" id="{B2C2B553-4C6C-2D4D-A07E-F906AF0D1F70}"/>
              </a:ext>
            </a:extLst>
          </p:cNvPr>
          <p:cNvPicPr>
            <a:picLocks noChangeAspect="1"/>
          </p:cNvPicPr>
          <p:nvPr/>
        </p:nvPicPr>
        <p:blipFill rotWithShape="1">
          <a:blip r:embed="rId4">
            <a:extLst>
              <a:ext uri="{28A0092B-C50C-407E-A947-70E740481C1C}">
                <a14:useLocalDpi xmlns:a14="http://schemas.microsoft.com/office/drawing/2010/main" val="0"/>
              </a:ext>
            </a:extLst>
          </a:blip>
          <a:srcRect l="13763" r="9635"/>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9" name="Picture 8" descr="A large group of people posing for a photo&#10;&#10;Description automatically generated with medium confidence">
            <a:extLst>
              <a:ext uri="{FF2B5EF4-FFF2-40B4-BE49-F238E27FC236}">
                <a16:creationId xmlns:a16="http://schemas.microsoft.com/office/drawing/2014/main" id="{7466C8B3-585E-0146-A6AA-33AB8312B26C}"/>
              </a:ext>
            </a:extLst>
          </p:cNvPr>
          <p:cNvPicPr>
            <a:picLocks noChangeAspect="1"/>
          </p:cNvPicPr>
          <p:nvPr/>
        </p:nvPicPr>
        <p:blipFill rotWithShape="1">
          <a:blip r:embed="rId5">
            <a:extLst>
              <a:ext uri="{28A0092B-C50C-407E-A947-70E740481C1C}">
                <a14:useLocalDpi xmlns:a14="http://schemas.microsoft.com/office/drawing/2010/main" val="0"/>
              </a:ext>
            </a:extLst>
          </a:blip>
          <a:srcRect l="9002" r="5903" b="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3" name="Picture 12" descr="A picture containing person, outdoor, people, crowd&#10;&#10;Description automatically generated">
            <a:extLst>
              <a:ext uri="{FF2B5EF4-FFF2-40B4-BE49-F238E27FC236}">
                <a16:creationId xmlns:a16="http://schemas.microsoft.com/office/drawing/2014/main" id="{EEE0DD3A-7A23-D14F-9F59-7E09BA357E2F}"/>
              </a:ext>
            </a:extLst>
          </p:cNvPr>
          <p:cNvPicPr>
            <a:picLocks noChangeAspect="1"/>
          </p:cNvPicPr>
          <p:nvPr/>
        </p:nvPicPr>
        <p:blipFill rotWithShape="1">
          <a:blip r:embed="rId6">
            <a:extLst>
              <a:ext uri="{28A0092B-C50C-407E-A947-70E740481C1C}">
                <a14:useLocalDpi xmlns:a14="http://schemas.microsoft.com/office/drawing/2010/main" val="0"/>
              </a:ext>
            </a:extLst>
          </a:blip>
          <a:srcRect t="10367" r="-2" b="-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5" name="Slide Number Placeholder 4">
            <a:extLst>
              <a:ext uri="{FF2B5EF4-FFF2-40B4-BE49-F238E27FC236}">
                <a16:creationId xmlns:a16="http://schemas.microsoft.com/office/drawing/2014/main" id="{0A806743-3486-6647-BC0D-5C66B658AA3E}"/>
              </a:ext>
            </a:extLst>
          </p:cNvPr>
          <p:cNvSpPr>
            <a:spLocks noGrp="1"/>
          </p:cNvSpPr>
          <p:nvPr>
            <p:ph type="sldNum" sz="quarter" idx="12"/>
          </p:nvPr>
        </p:nvSpPr>
        <p:spPr>
          <a:xfrm>
            <a:off x="10601010" y="6356350"/>
            <a:ext cx="752789" cy="365125"/>
          </a:xfrm>
        </p:spPr>
        <p:txBody>
          <a:bodyPr vert="horz" lIns="91440" tIns="45720" rIns="91440" bIns="45720" rtlCol="0" anchor="ctr">
            <a:normAutofit/>
          </a:bodyPr>
          <a:lstStyle/>
          <a:p>
            <a:pPr>
              <a:spcAft>
                <a:spcPts val="600"/>
              </a:spcAft>
            </a:pPr>
            <a:fld id="{649330CA-A8AC-48B1-8AA9-672F010DCCE4}"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294297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rge building with a lawn in front of it&#10;&#10;Description automatically generated with medium confidence">
            <a:extLst>
              <a:ext uri="{FF2B5EF4-FFF2-40B4-BE49-F238E27FC236}">
                <a16:creationId xmlns:a16="http://schemas.microsoft.com/office/drawing/2014/main" id="{5DB71D71-5978-5648-AB1E-9ED52C49EA70}"/>
              </a:ext>
            </a:extLst>
          </p:cNvPr>
          <p:cNvPicPr>
            <a:picLocks noChangeAspect="1"/>
          </p:cNvPicPr>
          <p:nvPr/>
        </p:nvPicPr>
        <p:blipFill rotWithShape="1">
          <a:blip r:embed="rId3">
            <a:extLst>
              <a:ext uri="{28A0092B-C50C-407E-A947-70E740481C1C}">
                <a14:useLocalDpi xmlns:a14="http://schemas.microsoft.com/office/drawing/2010/main" val="0"/>
              </a:ext>
            </a:extLst>
          </a:blip>
          <a:srcRect t="1763" r="1" b="24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4" name="Picture 13" descr="A vintage photo of an old building&#10;&#10;Description automatically generated">
            <a:extLst>
              <a:ext uri="{FF2B5EF4-FFF2-40B4-BE49-F238E27FC236}">
                <a16:creationId xmlns:a16="http://schemas.microsoft.com/office/drawing/2014/main" id="{2FA92A4A-9A2E-4D46-B80C-8D35F3B46A85}"/>
              </a:ext>
            </a:extLst>
          </p:cNvPr>
          <p:cNvPicPr>
            <a:picLocks noChangeAspect="1"/>
          </p:cNvPicPr>
          <p:nvPr/>
        </p:nvPicPr>
        <p:blipFill rotWithShape="1">
          <a:blip r:embed="rId4">
            <a:extLst>
              <a:ext uri="{28A0092B-C50C-407E-A947-70E740481C1C}">
                <a14:useLocalDpi xmlns:a14="http://schemas.microsoft.com/office/drawing/2010/main" val="0"/>
              </a:ext>
            </a:extLst>
          </a:blip>
          <a:srcRect t="19061" r="1" b="1624"/>
          <a:stretch/>
        </p:blipFill>
        <p:spPr>
          <a:xfrm>
            <a:off x="20" y="4069976"/>
            <a:ext cx="3535311" cy="2788023"/>
          </a:xfrm>
          <a:prstGeom prst="rect">
            <a:avLst/>
          </a:prstGeom>
        </p:spPr>
      </p:pic>
      <p:pic>
        <p:nvPicPr>
          <p:cNvPr id="20" name="Picture 19" descr="A picture containing outdoor, person, sport, old&#10;&#10;Description automatically generated">
            <a:extLst>
              <a:ext uri="{FF2B5EF4-FFF2-40B4-BE49-F238E27FC236}">
                <a16:creationId xmlns:a16="http://schemas.microsoft.com/office/drawing/2014/main" id="{88D2A4EC-F8CF-6243-A542-DCF46989EC8F}"/>
              </a:ext>
            </a:extLst>
          </p:cNvPr>
          <p:cNvPicPr>
            <a:picLocks noChangeAspect="1"/>
          </p:cNvPicPr>
          <p:nvPr/>
        </p:nvPicPr>
        <p:blipFill rotWithShape="1">
          <a:blip r:embed="rId5">
            <a:extLst>
              <a:ext uri="{28A0092B-C50C-407E-A947-70E740481C1C}">
                <a14:useLocalDpi xmlns:a14="http://schemas.microsoft.com/office/drawing/2010/main" val="0"/>
              </a:ext>
            </a:extLst>
          </a:blip>
          <a:srcRect l="12808" r="2405" b="1"/>
          <a:stretch/>
        </p:blipFill>
        <p:spPr>
          <a:xfrm>
            <a:off x="3696199" y="3257176"/>
            <a:ext cx="4789093" cy="3600824"/>
          </a:xfrm>
          <a:prstGeom prst="rect">
            <a:avLst/>
          </a:prstGeom>
        </p:spPr>
      </p:pic>
      <p:pic>
        <p:nvPicPr>
          <p:cNvPr id="19" name="Picture 18" descr="A picture containing person, outdoor, group, people&#10;&#10;Description automatically generated">
            <a:extLst>
              <a:ext uri="{FF2B5EF4-FFF2-40B4-BE49-F238E27FC236}">
                <a16:creationId xmlns:a16="http://schemas.microsoft.com/office/drawing/2014/main" id="{B912C6A7-33C2-2E41-A4A8-C02B7FF4F9D2}"/>
              </a:ext>
            </a:extLst>
          </p:cNvPr>
          <p:cNvPicPr>
            <a:picLocks noChangeAspect="1"/>
          </p:cNvPicPr>
          <p:nvPr/>
        </p:nvPicPr>
        <p:blipFill rotWithShape="1">
          <a:blip r:embed="rId6">
            <a:extLst>
              <a:ext uri="{28A0092B-C50C-407E-A947-70E740481C1C}">
                <a14:useLocalDpi xmlns:a14="http://schemas.microsoft.com/office/drawing/2010/main" val="0"/>
              </a:ext>
            </a:extLst>
          </a:blip>
          <a:srcRect t="5527" r="-2" b="-2"/>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7" name="Picture 16" descr="A group of people sitting around a table&#10;&#10;Description automatically generated with medium confidence">
            <a:extLst>
              <a:ext uri="{FF2B5EF4-FFF2-40B4-BE49-F238E27FC236}">
                <a16:creationId xmlns:a16="http://schemas.microsoft.com/office/drawing/2014/main" id="{A5ED621D-35C1-9441-B0BF-959E44316A97}"/>
              </a:ext>
            </a:extLst>
          </p:cNvPr>
          <p:cNvPicPr>
            <a:picLocks noChangeAspect="1"/>
          </p:cNvPicPr>
          <p:nvPr/>
        </p:nvPicPr>
        <p:blipFill rotWithShape="1">
          <a:blip r:embed="rId7">
            <a:extLst>
              <a:ext uri="{28A0092B-C50C-407E-A947-70E740481C1C}">
                <a14:useLocalDpi xmlns:a14="http://schemas.microsoft.com/office/drawing/2010/main" val="0"/>
              </a:ext>
            </a:extLst>
          </a:blip>
          <a:srcRect t="1427" r="-3" b="10713"/>
          <a:stretch/>
        </p:blipFill>
        <p:spPr>
          <a:xfrm>
            <a:off x="8646161" y="4069976"/>
            <a:ext cx="3545840" cy="2788024"/>
          </a:xfrm>
          <a:prstGeom prst="rect">
            <a:avLst/>
          </a:prstGeom>
        </p:spPr>
      </p:pic>
      <p:sp>
        <p:nvSpPr>
          <p:cNvPr id="4" name="Slide Number Placeholder 3">
            <a:extLst>
              <a:ext uri="{FF2B5EF4-FFF2-40B4-BE49-F238E27FC236}">
                <a16:creationId xmlns:a16="http://schemas.microsoft.com/office/drawing/2014/main" id="{D3CC56F1-FFF7-8544-BCE7-C4C5CB2CBF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49330CA-A8AC-48B1-8AA9-672F010DCCE4}" type="slidenum">
              <a:rPr lang="en-US">
                <a:solidFill>
                  <a:srgbClr val="FFFFFF"/>
                </a:solidFill>
              </a:rPr>
              <a:pPr>
                <a:spcAft>
                  <a:spcPts val="600"/>
                </a:spcAft>
              </a:pPr>
              <a:t>13</a:t>
            </a:fld>
            <a:endParaRPr lang="en-US">
              <a:solidFill>
                <a:srgbClr val="FFFFFF"/>
              </a:solidFill>
            </a:endParaRPr>
          </a:p>
        </p:txBody>
      </p:sp>
    </p:spTree>
    <p:extLst>
      <p:ext uri="{BB962C8B-B14F-4D97-AF65-F5344CB8AC3E}">
        <p14:creationId xmlns:p14="http://schemas.microsoft.com/office/powerpoint/2010/main" val="2168478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14</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sp>
        <p:nvSpPr>
          <p:cNvPr id="9" name="TextBox 8">
            <a:extLst>
              <a:ext uri="{FF2B5EF4-FFF2-40B4-BE49-F238E27FC236}">
                <a16:creationId xmlns:a16="http://schemas.microsoft.com/office/drawing/2014/main" id="{60277A47-0F3D-2A72-86BF-FD6C484833FD}"/>
              </a:ext>
            </a:extLst>
          </p:cNvPr>
          <p:cNvSpPr txBox="1"/>
          <p:nvPr/>
        </p:nvSpPr>
        <p:spPr>
          <a:xfrm>
            <a:off x="670885" y="5264392"/>
            <a:ext cx="7188199" cy="584775"/>
          </a:xfrm>
          <a:prstGeom prst="rect">
            <a:avLst/>
          </a:prstGeom>
          <a:noFill/>
        </p:spPr>
        <p:txBody>
          <a:bodyPr wrap="square" rtlCol="0">
            <a:spAutoFit/>
          </a:bodyPr>
          <a:lstStyle/>
          <a:p>
            <a:r>
              <a:rPr lang="en-AU" sz="3200" dirty="0" err="1"/>
              <a:t>Kumanka</a:t>
            </a:r>
            <a:r>
              <a:rPr lang="en-AU" sz="3200" dirty="0"/>
              <a:t> Boys Hostel</a:t>
            </a:r>
          </a:p>
        </p:txBody>
      </p:sp>
      <p:pic>
        <p:nvPicPr>
          <p:cNvPr id="8" name="Picture 7">
            <a:extLst>
              <a:ext uri="{FF2B5EF4-FFF2-40B4-BE49-F238E27FC236}">
                <a16:creationId xmlns:a16="http://schemas.microsoft.com/office/drawing/2014/main" id="{391F5DFA-AC78-2EAC-5CB6-1CDA703335D0}"/>
              </a:ext>
            </a:extLst>
          </p:cNvPr>
          <p:cNvPicPr>
            <a:picLocks noChangeAspect="1"/>
          </p:cNvPicPr>
          <p:nvPr/>
        </p:nvPicPr>
        <p:blipFill>
          <a:blip r:embed="rId4"/>
          <a:stretch>
            <a:fillRect/>
          </a:stretch>
        </p:blipFill>
        <p:spPr>
          <a:xfrm>
            <a:off x="5987915" y="547566"/>
            <a:ext cx="5245370" cy="4390194"/>
          </a:xfrm>
          <a:prstGeom prst="rect">
            <a:avLst/>
          </a:prstGeom>
        </p:spPr>
      </p:pic>
      <p:sp>
        <p:nvSpPr>
          <p:cNvPr id="11" name="TextBox 10">
            <a:extLst>
              <a:ext uri="{FF2B5EF4-FFF2-40B4-BE49-F238E27FC236}">
                <a16:creationId xmlns:a16="http://schemas.microsoft.com/office/drawing/2014/main" id="{C979C422-DFDB-590F-864C-E623200E7309}"/>
              </a:ext>
            </a:extLst>
          </p:cNvPr>
          <p:cNvSpPr txBox="1"/>
          <p:nvPr/>
        </p:nvSpPr>
        <p:spPr>
          <a:xfrm>
            <a:off x="7859084" y="4998718"/>
            <a:ext cx="5821029" cy="1077218"/>
          </a:xfrm>
          <a:prstGeom prst="rect">
            <a:avLst/>
          </a:prstGeom>
          <a:noFill/>
        </p:spPr>
        <p:txBody>
          <a:bodyPr wrap="square" rtlCol="0">
            <a:spAutoFit/>
          </a:bodyPr>
          <a:lstStyle/>
          <a:p>
            <a:r>
              <a:rPr lang="en-AU" sz="3200"/>
              <a:t>Goodwood Orphanage – </a:t>
            </a:r>
          </a:p>
          <a:p>
            <a:r>
              <a:rPr lang="en-AU" sz="3200"/>
              <a:t>St Pauls, Gilberton</a:t>
            </a:r>
          </a:p>
        </p:txBody>
      </p:sp>
      <p:pic>
        <p:nvPicPr>
          <p:cNvPr id="3" name="Picture 2">
            <a:extLst>
              <a:ext uri="{FF2B5EF4-FFF2-40B4-BE49-F238E27FC236}">
                <a16:creationId xmlns:a16="http://schemas.microsoft.com/office/drawing/2014/main" id="{EF0907E9-A708-BC22-BC8A-E2B1F12A1D80}"/>
              </a:ext>
            </a:extLst>
          </p:cNvPr>
          <p:cNvPicPr>
            <a:picLocks noChangeAspect="1"/>
          </p:cNvPicPr>
          <p:nvPr/>
        </p:nvPicPr>
        <p:blipFill>
          <a:blip r:embed="rId5"/>
          <a:stretch>
            <a:fillRect/>
          </a:stretch>
        </p:blipFill>
        <p:spPr>
          <a:xfrm>
            <a:off x="708917" y="547565"/>
            <a:ext cx="5034337" cy="4390193"/>
          </a:xfrm>
          <a:prstGeom prst="rect">
            <a:avLst/>
          </a:prstGeom>
        </p:spPr>
      </p:pic>
    </p:spTree>
    <p:extLst>
      <p:ext uri="{BB962C8B-B14F-4D97-AF65-F5344CB8AC3E}">
        <p14:creationId xmlns:p14="http://schemas.microsoft.com/office/powerpoint/2010/main" val="37358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65E51-AFC0-660E-C84B-47491DDFFF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C63D39-AC37-71B4-3798-F1441634DE4D}"/>
              </a:ext>
            </a:extLst>
          </p:cNvPr>
          <p:cNvSpPr>
            <a:spLocks noGrp="1"/>
          </p:cNvSpPr>
          <p:nvPr>
            <p:ph type="sldNum" sz="quarter" idx="12"/>
          </p:nvPr>
        </p:nvSpPr>
        <p:spPr>
          <a:xfrm>
            <a:off x="5683964" y="5797008"/>
            <a:ext cx="4831635" cy="695675"/>
          </a:xfrm>
        </p:spPr>
        <p:txBody>
          <a:bodyPr/>
          <a:lstStyle/>
          <a:p>
            <a:r>
              <a:rPr lang="en-AU" sz="3200" dirty="0"/>
              <a:t>Daily routine at Goodwood</a:t>
            </a:r>
          </a:p>
        </p:txBody>
      </p:sp>
      <p:pic>
        <p:nvPicPr>
          <p:cNvPr id="6" name="Picture 5" descr="A close up of a logo&#10;&#10;Description automatically generated">
            <a:extLst>
              <a:ext uri="{FF2B5EF4-FFF2-40B4-BE49-F238E27FC236}">
                <a16:creationId xmlns:a16="http://schemas.microsoft.com/office/drawing/2014/main" id="{471E256B-6417-DA3D-2A25-EFCDF61DA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BD38527D-8EC7-7C2D-63CC-0399631C8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3" name="Picture 2">
            <a:extLst>
              <a:ext uri="{FF2B5EF4-FFF2-40B4-BE49-F238E27FC236}">
                <a16:creationId xmlns:a16="http://schemas.microsoft.com/office/drawing/2014/main" id="{E839FE65-7343-7712-2295-73EB90348CAB}"/>
              </a:ext>
            </a:extLst>
          </p:cNvPr>
          <p:cNvPicPr>
            <a:picLocks noChangeAspect="1"/>
          </p:cNvPicPr>
          <p:nvPr/>
        </p:nvPicPr>
        <p:blipFill>
          <a:blip r:embed="rId5"/>
          <a:stretch>
            <a:fillRect/>
          </a:stretch>
        </p:blipFill>
        <p:spPr>
          <a:xfrm>
            <a:off x="321479" y="713154"/>
            <a:ext cx="10809459" cy="5083854"/>
          </a:xfrm>
          <a:prstGeom prst="rect">
            <a:avLst/>
          </a:prstGeom>
        </p:spPr>
      </p:pic>
    </p:spTree>
    <p:extLst>
      <p:ext uri="{BB962C8B-B14F-4D97-AF65-F5344CB8AC3E}">
        <p14:creationId xmlns:p14="http://schemas.microsoft.com/office/powerpoint/2010/main" val="52915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65338-D000-9EBC-AFDC-78BBCB24A770}"/>
            </a:ext>
          </a:extLst>
        </p:cNvPr>
        <p:cNvGrpSpPr/>
        <p:nvPr/>
      </p:nvGrpSpPr>
      <p:grpSpPr>
        <a:xfrm>
          <a:off x="0" y="0"/>
          <a:ext cx="0" cy="0"/>
          <a:chOff x="0" y="0"/>
          <a:chExt cx="0" cy="0"/>
        </a:xfrm>
      </p:grpSpPr>
      <p:pic>
        <p:nvPicPr>
          <p:cNvPr id="7" name="Picture 6" descr="A picture containing lamp&#10;&#10;Description automatically generated">
            <a:extLst>
              <a:ext uri="{FF2B5EF4-FFF2-40B4-BE49-F238E27FC236}">
                <a16:creationId xmlns:a16="http://schemas.microsoft.com/office/drawing/2014/main" id="{FAB7ACD1-6229-3C01-053E-F51A719A8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5" name="Picture 4">
            <a:extLst>
              <a:ext uri="{FF2B5EF4-FFF2-40B4-BE49-F238E27FC236}">
                <a16:creationId xmlns:a16="http://schemas.microsoft.com/office/drawing/2014/main" id="{8D432920-0513-BA08-8C63-880B9721A41E}"/>
              </a:ext>
            </a:extLst>
          </p:cNvPr>
          <p:cNvPicPr>
            <a:picLocks noChangeAspect="1"/>
          </p:cNvPicPr>
          <p:nvPr/>
        </p:nvPicPr>
        <p:blipFill>
          <a:blip r:embed="rId4"/>
          <a:stretch>
            <a:fillRect/>
          </a:stretch>
        </p:blipFill>
        <p:spPr>
          <a:xfrm>
            <a:off x="586270" y="747021"/>
            <a:ext cx="5659149" cy="3543482"/>
          </a:xfrm>
          <a:prstGeom prst="rect">
            <a:avLst/>
          </a:prstGeom>
        </p:spPr>
      </p:pic>
      <p:pic>
        <p:nvPicPr>
          <p:cNvPr id="8" name="Picture 7">
            <a:extLst>
              <a:ext uri="{FF2B5EF4-FFF2-40B4-BE49-F238E27FC236}">
                <a16:creationId xmlns:a16="http://schemas.microsoft.com/office/drawing/2014/main" id="{AE917CD6-C1DB-46B6-FFE8-1C7447244260}"/>
              </a:ext>
            </a:extLst>
          </p:cNvPr>
          <p:cNvPicPr>
            <a:picLocks noChangeAspect="1"/>
          </p:cNvPicPr>
          <p:nvPr/>
        </p:nvPicPr>
        <p:blipFill>
          <a:blip r:embed="rId5"/>
          <a:stretch>
            <a:fillRect/>
          </a:stretch>
        </p:blipFill>
        <p:spPr>
          <a:xfrm>
            <a:off x="6540112" y="2906132"/>
            <a:ext cx="5219968" cy="3543482"/>
          </a:xfrm>
          <a:prstGeom prst="rect">
            <a:avLst/>
          </a:prstGeom>
        </p:spPr>
      </p:pic>
      <p:sp>
        <p:nvSpPr>
          <p:cNvPr id="13" name="Slide Number Placeholder 3">
            <a:extLst>
              <a:ext uri="{FF2B5EF4-FFF2-40B4-BE49-F238E27FC236}">
                <a16:creationId xmlns:a16="http://schemas.microsoft.com/office/drawing/2014/main" id="{DAA90C5F-67C5-74FC-2FCE-0C9D2176CAA0}"/>
              </a:ext>
            </a:extLst>
          </p:cNvPr>
          <p:cNvSpPr>
            <a:spLocks noGrp="1"/>
          </p:cNvSpPr>
          <p:nvPr>
            <p:ph type="sldNum" sz="quarter" idx="12"/>
          </p:nvPr>
        </p:nvSpPr>
        <p:spPr>
          <a:xfrm>
            <a:off x="586270" y="4677873"/>
            <a:ext cx="4831635" cy="695675"/>
          </a:xfrm>
        </p:spPr>
        <p:txBody>
          <a:bodyPr/>
          <a:lstStyle/>
          <a:p>
            <a:pPr algn="l"/>
            <a:r>
              <a:rPr lang="en-AU" sz="3200" err="1"/>
              <a:t>Lentara</a:t>
            </a:r>
            <a:r>
              <a:rPr lang="en-AU" sz="3200"/>
              <a:t>, Magill</a:t>
            </a:r>
          </a:p>
        </p:txBody>
      </p:sp>
      <p:sp>
        <p:nvSpPr>
          <p:cNvPr id="14" name="Slide Number Placeholder 3">
            <a:extLst>
              <a:ext uri="{FF2B5EF4-FFF2-40B4-BE49-F238E27FC236}">
                <a16:creationId xmlns:a16="http://schemas.microsoft.com/office/drawing/2014/main" id="{1FBA496B-D4E7-FED8-10BB-46C905E386A3}"/>
              </a:ext>
            </a:extLst>
          </p:cNvPr>
          <p:cNvSpPr txBox="1">
            <a:spLocks/>
          </p:cNvSpPr>
          <p:nvPr/>
        </p:nvSpPr>
        <p:spPr>
          <a:xfrm>
            <a:off x="7103342" y="1970496"/>
            <a:ext cx="4831635" cy="695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a:t>Estcourt House, Grange</a:t>
            </a:r>
          </a:p>
        </p:txBody>
      </p:sp>
    </p:spTree>
    <p:extLst>
      <p:ext uri="{BB962C8B-B14F-4D97-AF65-F5344CB8AC3E}">
        <p14:creationId xmlns:p14="http://schemas.microsoft.com/office/powerpoint/2010/main" val="377629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3BD4-C32C-311B-2217-2566AB74419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7E7828-2F52-9EC0-315C-4D12AFD36D44}"/>
              </a:ext>
            </a:extLst>
          </p:cNvPr>
          <p:cNvSpPr>
            <a:spLocks noGrp="1"/>
          </p:cNvSpPr>
          <p:nvPr>
            <p:ph type="sldNum" sz="quarter" idx="12"/>
          </p:nvPr>
        </p:nvSpPr>
        <p:spPr>
          <a:xfrm>
            <a:off x="588963" y="4337275"/>
            <a:ext cx="5197218" cy="960876"/>
          </a:xfrm>
        </p:spPr>
        <p:txBody>
          <a:bodyPr/>
          <a:lstStyle/>
          <a:p>
            <a:r>
              <a:rPr lang="en-AU" sz="3200"/>
              <a:t>Sacred Heart Orphanage,</a:t>
            </a:r>
          </a:p>
          <a:p>
            <a:r>
              <a:rPr lang="en-AU" sz="3200"/>
              <a:t>Crystal Brook</a:t>
            </a:r>
          </a:p>
        </p:txBody>
      </p:sp>
      <p:pic>
        <p:nvPicPr>
          <p:cNvPr id="6" name="Picture 5" descr="A close up of a logo&#10;&#10;Description automatically generated">
            <a:extLst>
              <a:ext uri="{FF2B5EF4-FFF2-40B4-BE49-F238E27FC236}">
                <a16:creationId xmlns:a16="http://schemas.microsoft.com/office/drawing/2014/main" id="{425E4340-EC55-0169-14BD-AFCC4FA69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CF46E642-B403-1152-5716-7DC4C52E7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2" name="Picture 1" descr="A building with a cross on the roof&#10;&#10;AI-generated content may be incorrect.">
            <a:extLst>
              <a:ext uri="{FF2B5EF4-FFF2-40B4-BE49-F238E27FC236}">
                <a16:creationId xmlns:a16="http://schemas.microsoft.com/office/drawing/2014/main" id="{0AF45271-02B7-340B-1C7C-EC595B1419F5}"/>
              </a:ext>
            </a:extLst>
          </p:cNvPr>
          <p:cNvPicPr>
            <a:picLocks noChangeAspect="1"/>
          </p:cNvPicPr>
          <p:nvPr/>
        </p:nvPicPr>
        <p:blipFill>
          <a:blip r:embed="rId5"/>
          <a:stretch>
            <a:fillRect/>
          </a:stretch>
        </p:blipFill>
        <p:spPr>
          <a:xfrm>
            <a:off x="257298" y="288681"/>
            <a:ext cx="5618003" cy="3738488"/>
          </a:xfrm>
          <a:prstGeom prst="rect">
            <a:avLst/>
          </a:prstGeom>
        </p:spPr>
      </p:pic>
      <p:pic>
        <p:nvPicPr>
          <p:cNvPr id="5" name="Picture 4">
            <a:extLst>
              <a:ext uri="{FF2B5EF4-FFF2-40B4-BE49-F238E27FC236}">
                <a16:creationId xmlns:a16="http://schemas.microsoft.com/office/drawing/2014/main" id="{54246F48-4FE6-B619-9FC3-EAB7070668E5}"/>
              </a:ext>
            </a:extLst>
          </p:cNvPr>
          <p:cNvPicPr>
            <a:picLocks noChangeAspect="1"/>
          </p:cNvPicPr>
          <p:nvPr/>
        </p:nvPicPr>
        <p:blipFill>
          <a:blip r:embed="rId6"/>
          <a:stretch>
            <a:fillRect/>
          </a:stretch>
        </p:blipFill>
        <p:spPr>
          <a:xfrm>
            <a:off x="6419851" y="288681"/>
            <a:ext cx="5514852" cy="3738489"/>
          </a:xfrm>
          <a:prstGeom prst="rect">
            <a:avLst/>
          </a:prstGeom>
        </p:spPr>
      </p:pic>
      <p:sp>
        <p:nvSpPr>
          <p:cNvPr id="8" name="Slide Number Placeholder 3">
            <a:extLst>
              <a:ext uri="{FF2B5EF4-FFF2-40B4-BE49-F238E27FC236}">
                <a16:creationId xmlns:a16="http://schemas.microsoft.com/office/drawing/2014/main" id="{EA96B995-BE13-42A9-A2B1-439BA8EDCDF6}"/>
              </a:ext>
            </a:extLst>
          </p:cNvPr>
          <p:cNvSpPr txBox="1">
            <a:spLocks/>
          </p:cNvSpPr>
          <p:nvPr/>
        </p:nvSpPr>
        <p:spPr>
          <a:xfrm>
            <a:off x="5875301" y="4337275"/>
            <a:ext cx="5197218" cy="96087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dirty="0" err="1"/>
              <a:t>Umeerwarra</a:t>
            </a:r>
            <a:r>
              <a:rPr lang="en-AU" sz="3200" dirty="0"/>
              <a:t> Mission </a:t>
            </a:r>
          </a:p>
          <a:p>
            <a:r>
              <a:rPr lang="en-AU" sz="3200" dirty="0"/>
              <a:t>Port Augusta </a:t>
            </a:r>
          </a:p>
        </p:txBody>
      </p:sp>
    </p:spTree>
    <p:extLst>
      <p:ext uri="{BB962C8B-B14F-4D97-AF65-F5344CB8AC3E}">
        <p14:creationId xmlns:p14="http://schemas.microsoft.com/office/powerpoint/2010/main" val="258974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2375-4897-E67A-6E1E-A54AE805BB6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610DB-20F1-963C-0790-971D6DA80D4E}"/>
              </a:ext>
            </a:extLst>
          </p:cNvPr>
          <p:cNvSpPr>
            <a:spLocks noGrp="1"/>
          </p:cNvSpPr>
          <p:nvPr>
            <p:ph type="sldNum" sz="quarter" idx="12"/>
          </p:nvPr>
        </p:nvSpPr>
        <p:spPr>
          <a:xfrm>
            <a:off x="5233715" y="5614445"/>
            <a:ext cx="5197218" cy="960876"/>
          </a:xfrm>
        </p:spPr>
        <p:txBody>
          <a:bodyPr/>
          <a:lstStyle/>
          <a:p>
            <a:r>
              <a:rPr lang="en-AU" sz="3200"/>
              <a:t>Point McLeay Mission - </a:t>
            </a:r>
            <a:r>
              <a:rPr lang="en-AU" sz="3200" err="1"/>
              <a:t>Ruakkan</a:t>
            </a:r>
            <a:endParaRPr lang="en-AU" sz="3200"/>
          </a:p>
        </p:txBody>
      </p:sp>
      <p:pic>
        <p:nvPicPr>
          <p:cNvPr id="6" name="Picture 5" descr="A close up of a logo&#10;&#10;Description automatically generated">
            <a:extLst>
              <a:ext uri="{FF2B5EF4-FFF2-40B4-BE49-F238E27FC236}">
                <a16:creationId xmlns:a16="http://schemas.microsoft.com/office/drawing/2014/main" id="{04BCF551-A091-58C1-920B-4BCCAEE4F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4E0BA3FB-1D5A-BA69-9EA1-3E92F3D7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5" name="Picture 4">
            <a:extLst>
              <a:ext uri="{FF2B5EF4-FFF2-40B4-BE49-F238E27FC236}">
                <a16:creationId xmlns:a16="http://schemas.microsoft.com/office/drawing/2014/main" id="{1EC7F877-AF06-7986-3671-5CDA2FE7B6E6}"/>
              </a:ext>
            </a:extLst>
          </p:cNvPr>
          <p:cNvPicPr>
            <a:picLocks noChangeAspect="1"/>
          </p:cNvPicPr>
          <p:nvPr/>
        </p:nvPicPr>
        <p:blipFill>
          <a:blip r:embed="rId5"/>
          <a:stretch>
            <a:fillRect/>
          </a:stretch>
        </p:blipFill>
        <p:spPr>
          <a:xfrm>
            <a:off x="257023" y="1892052"/>
            <a:ext cx="6029386" cy="3722393"/>
          </a:xfrm>
          <a:prstGeom prst="rect">
            <a:avLst/>
          </a:prstGeom>
        </p:spPr>
      </p:pic>
      <p:pic>
        <p:nvPicPr>
          <p:cNvPr id="10" name="Picture 9">
            <a:extLst>
              <a:ext uri="{FF2B5EF4-FFF2-40B4-BE49-F238E27FC236}">
                <a16:creationId xmlns:a16="http://schemas.microsoft.com/office/drawing/2014/main" id="{FB713968-582C-D6A2-F4EA-A8E925956507}"/>
              </a:ext>
            </a:extLst>
          </p:cNvPr>
          <p:cNvPicPr>
            <a:picLocks noChangeAspect="1"/>
          </p:cNvPicPr>
          <p:nvPr/>
        </p:nvPicPr>
        <p:blipFill>
          <a:blip r:embed="rId6"/>
          <a:stretch>
            <a:fillRect/>
          </a:stretch>
        </p:blipFill>
        <p:spPr>
          <a:xfrm>
            <a:off x="6405820" y="502135"/>
            <a:ext cx="5529157" cy="3960137"/>
          </a:xfrm>
          <a:prstGeom prst="rect">
            <a:avLst/>
          </a:prstGeom>
        </p:spPr>
      </p:pic>
    </p:spTree>
    <p:extLst>
      <p:ext uri="{BB962C8B-B14F-4D97-AF65-F5344CB8AC3E}">
        <p14:creationId xmlns:p14="http://schemas.microsoft.com/office/powerpoint/2010/main" val="2866679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E334B-056C-F864-823A-9009A4B1266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49EB96-D51B-7747-3104-9373B3FF56D9}"/>
              </a:ext>
            </a:extLst>
          </p:cNvPr>
          <p:cNvSpPr>
            <a:spLocks noGrp="1"/>
          </p:cNvSpPr>
          <p:nvPr>
            <p:ph type="sldNum" sz="quarter" idx="12"/>
          </p:nvPr>
        </p:nvSpPr>
        <p:spPr/>
        <p:txBody>
          <a:bodyPr/>
          <a:lstStyle/>
          <a:p>
            <a:fld id="{649330CA-A8AC-48B1-8AA9-672F010DCCE4}" type="slidenum">
              <a:rPr lang="en-AU" smtClean="0"/>
              <a:t>19</a:t>
            </a:fld>
            <a:endParaRPr lang="en-AU"/>
          </a:p>
        </p:txBody>
      </p:sp>
      <p:sp>
        <p:nvSpPr>
          <p:cNvPr id="7" name="Title 1">
            <a:extLst>
              <a:ext uri="{FF2B5EF4-FFF2-40B4-BE49-F238E27FC236}">
                <a16:creationId xmlns:a16="http://schemas.microsoft.com/office/drawing/2014/main" id="{2A77BF8C-B2E8-7968-BA8E-AE4D3370F794}"/>
              </a:ext>
            </a:extLst>
          </p:cNvPr>
          <p:cNvSpPr>
            <a:spLocks noGrp="1"/>
          </p:cNvSpPr>
          <p:nvPr>
            <p:ph type="title"/>
          </p:nvPr>
        </p:nvSpPr>
        <p:spPr>
          <a:xfrm>
            <a:off x="8779933" y="-15458"/>
            <a:ext cx="3412067" cy="898449"/>
          </a:xfrm>
        </p:spPr>
        <p:txBody>
          <a:bodyPr>
            <a:normAutofit fontScale="90000"/>
          </a:bodyPr>
          <a:lstStyle/>
          <a:p>
            <a:r>
              <a:rPr lang="en-US" sz="4000">
                <a:solidFill>
                  <a:srgbClr val="EF7D1D"/>
                </a:solidFill>
                <a:latin typeface="Arial" panose="020B0604020202020204" pitchFamily="34" charset="0"/>
                <a:cs typeface="Arial" panose="020B0604020202020204" pitchFamily="34" charset="0"/>
              </a:rPr>
              <a:t>Child migrants</a:t>
            </a:r>
            <a:endParaRPr lang="en-AU" sz="4000">
              <a:solidFill>
                <a:srgbClr val="EF7D1D"/>
              </a:solidFill>
              <a:latin typeface="Arial" panose="020B0604020202020204" pitchFamily="34" charset="0"/>
              <a:cs typeface="Arial" panose="020B0604020202020204" pitchFamily="34" charset="0"/>
            </a:endParaRPr>
          </a:p>
        </p:txBody>
      </p:sp>
      <p:pic>
        <p:nvPicPr>
          <p:cNvPr id="5" name="Picture 4" descr="A picture containing lamp&#10;&#10;Description automatically generated">
            <a:extLst>
              <a:ext uri="{FF2B5EF4-FFF2-40B4-BE49-F238E27FC236}">
                <a16:creationId xmlns:a16="http://schemas.microsoft.com/office/drawing/2014/main" id="{BCF3FB6B-2BEB-676D-A64E-627635DCD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028" y="4958543"/>
            <a:ext cx="1059972" cy="176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451CB4F9-AF8A-9A84-B280-2995C7AD4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06" y="5475960"/>
            <a:ext cx="1937889" cy="1159838"/>
          </a:xfrm>
          <a:prstGeom prst="rect">
            <a:avLst/>
          </a:prstGeom>
        </p:spPr>
      </p:pic>
      <p:sp>
        <p:nvSpPr>
          <p:cNvPr id="6" name="Content Placeholder 5">
            <a:extLst>
              <a:ext uri="{FF2B5EF4-FFF2-40B4-BE49-F238E27FC236}">
                <a16:creationId xmlns:a16="http://schemas.microsoft.com/office/drawing/2014/main" id="{141CB82E-132C-F592-A6EA-C86025C68FC9}"/>
              </a:ext>
            </a:extLst>
          </p:cNvPr>
          <p:cNvSpPr>
            <a:spLocks noGrp="1"/>
          </p:cNvSpPr>
          <p:nvPr>
            <p:ph idx="1"/>
          </p:nvPr>
        </p:nvSpPr>
        <p:spPr>
          <a:xfrm>
            <a:off x="9225039" y="943591"/>
            <a:ext cx="3813978" cy="1911731"/>
          </a:xfrm>
        </p:spPr>
        <p:txBody>
          <a:bodyPr>
            <a:normAutofit/>
          </a:bodyPr>
          <a:lstStyle/>
          <a:p>
            <a:pPr marL="0" indent="0">
              <a:buNone/>
            </a:pPr>
            <a:r>
              <a:rPr lang="en-US"/>
              <a:t>Barwell, SA</a:t>
            </a:r>
          </a:p>
          <a:p>
            <a:pPr marL="0" indent="0">
              <a:buNone/>
            </a:pPr>
            <a:r>
              <a:rPr lang="en-US"/>
              <a:t>State Library SA</a:t>
            </a:r>
            <a:endParaRPr lang="en-AU"/>
          </a:p>
        </p:txBody>
      </p:sp>
      <p:pic>
        <p:nvPicPr>
          <p:cNvPr id="9" name="Picture 8">
            <a:extLst>
              <a:ext uri="{FF2B5EF4-FFF2-40B4-BE49-F238E27FC236}">
                <a16:creationId xmlns:a16="http://schemas.microsoft.com/office/drawing/2014/main" id="{5EE7BCE7-0F44-961D-CC2A-5A7AD4038217}"/>
              </a:ext>
            </a:extLst>
          </p:cNvPr>
          <p:cNvPicPr>
            <a:picLocks noChangeAspect="1"/>
          </p:cNvPicPr>
          <p:nvPr/>
        </p:nvPicPr>
        <p:blipFill>
          <a:blip r:embed="rId5"/>
          <a:stretch>
            <a:fillRect/>
          </a:stretch>
        </p:blipFill>
        <p:spPr>
          <a:xfrm>
            <a:off x="2398715" y="730929"/>
            <a:ext cx="6836833" cy="5904868"/>
          </a:xfrm>
          <a:prstGeom prst="rect">
            <a:avLst/>
          </a:prstGeom>
        </p:spPr>
      </p:pic>
    </p:spTree>
    <p:extLst>
      <p:ext uri="{BB962C8B-B14F-4D97-AF65-F5344CB8AC3E}">
        <p14:creationId xmlns:p14="http://schemas.microsoft.com/office/powerpoint/2010/main" val="131333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9403F-D939-D146-9C35-CE2625CBB871}"/>
              </a:ext>
            </a:extLst>
          </p:cNvPr>
          <p:cNvSpPr>
            <a:spLocks noGrp="1"/>
          </p:cNvSpPr>
          <p:nvPr>
            <p:ph idx="1"/>
          </p:nvPr>
        </p:nvSpPr>
        <p:spPr>
          <a:xfrm>
            <a:off x="838200" y="513404"/>
            <a:ext cx="11002574" cy="5345530"/>
          </a:xfrm>
        </p:spPr>
        <p:txBody>
          <a:bodyPr>
            <a:normAutofit fontScale="92500" lnSpcReduction="20000"/>
          </a:bodyPr>
          <a:lstStyle/>
          <a:p>
            <a:pPr marL="0" indent="0">
              <a:buNone/>
            </a:pPr>
            <a:endParaRPr lang="en-US"/>
          </a:p>
          <a:p>
            <a:pPr marL="0" indent="0">
              <a:buNone/>
            </a:pPr>
            <a:endParaRPr lang="en-US"/>
          </a:p>
          <a:p>
            <a:pPr marL="0" indent="0">
              <a:buNone/>
            </a:pPr>
            <a:r>
              <a:rPr lang="en-US" sz="4400">
                <a:latin typeface="Arial" panose="020B0604020202020204" pitchFamily="34" charset="0"/>
                <a:cs typeface="Arial" panose="020B0604020202020204" pitchFamily="34" charset="0"/>
              </a:rPr>
              <a:t>Sensitivity warning</a:t>
            </a:r>
          </a:p>
          <a:p>
            <a:pPr marL="0" indent="0">
              <a:buNone/>
            </a:pPr>
            <a:r>
              <a:rPr lang="en-US">
                <a:latin typeface="Arial" panose="020B0604020202020204" pitchFamily="34" charset="0"/>
                <a:cs typeface="Arial" panose="020B0604020202020204" pitchFamily="34" charset="0"/>
              </a:rPr>
              <a:t>The following information contains information about abuse and trauma that may be distressing for some people. We encourage you to take care of your health and wellbeing.</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Aboriginal and Torres Strait Islander people should be aware that this training contains images, voices and names of deceased persons.</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Support: 	13YARN</a:t>
            </a:r>
          </a:p>
          <a:p>
            <a:pPr marL="0" indent="0">
              <a:buNone/>
            </a:pPr>
            <a:r>
              <a:rPr lang="en-US">
                <a:latin typeface="Arial" panose="020B0604020202020204" pitchFamily="34" charset="0"/>
                <a:cs typeface="Arial" panose="020B0604020202020204" pitchFamily="34" charset="0"/>
              </a:rPr>
              <a:t>		Lifeline 13 11 14</a:t>
            </a:r>
          </a:p>
          <a:p>
            <a:pPr marL="0" indent="0">
              <a:buNone/>
            </a:pPr>
            <a:r>
              <a:rPr lang="en-US">
                <a:latin typeface="Arial" panose="020B0604020202020204" pitchFamily="34" charset="0"/>
                <a:cs typeface="Arial" panose="020B0604020202020204" pitchFamily="34" charset="0"/>
              </a:rPr>
              <a:t>		EAP</a:t>
            </a:r>
          </a:p>
        </p:txBody>
      </p:sp>
      <p:sp>
        <p:nvSpPr>
          <p:cNvPr id="4" name="Slide Number Placeholder 3">
            <a:extLst>
              <a:ext uri="{FF2B5EF4-FFF2-40B4-BE49-F238E27FC236}">
                <a16:creationId xmlns:a16="http://schemas.microsoft.com/office/drawing/2014/main" id="{9E7B1C89-F96B-C04C-8364-C1015FD4ACAF}"/>
              </a:ext>
            </a:extLst>
          </p:cNvPr>
          <p:cNvSpPr>
            <a:spLocks noGrp="1"/>
          </p:cNvSpPr>
          <p:nvPr>
            <p:ph type="sldNum" sz="quarter" idx="12"/>
          </p:nvPr>
        </p:nvSpPr>
        <p:spPr/>
        <p:txBody>
          <a:bodyPr/>
          <a:lstStyle/>
          <a:p>
            <a:fld id="{649330CA-A8AC-48B1-8AA9-672F010DCCE4}" type="slidenum">
              <a:rPr lang="en-AU" smtClean="0"/>
              <a:t>2</a:t>
            </a:fld>
            <a:endParaRPr lang="en-AU"/>
          </a:p>
        </p:txBody>
      </p:sp>
      <p:pic>
        <p:nvPicPr>
          <p:cNvPr id="5" name="Picture 4" descr="A close up of a logo&#10;&#10;Description automatically generated">
            <a:extLst>
              <a:ext uri="{FF2B5EF4-FFF2-40B4-BE49-F238E27FC236}">
                <a16:creationId xmlns:a16="http://schemas.microsoft.com/office/drawing/2014/main" id="{E8D0DD9A-35F0-944B-AD63-009969CB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26" y="5510436"/>
            <a:ext cx="2023437" cy="1211039"/>
          </a:xfrm>
          <a:prstGeom prst="rect">
            <a:avLst/>
          </a:prstGeom>
        </p:spPr>
      </p:pic>
      <p:pic>
        <p:nvPicPr>
          <p:cNvPr id="6" name="Picture 5" descr="A picture containing lamp&#10;&#10;Description automatically generated">
            <a:extLst>
              <a:ext uri="{FF2B5EF4-FFF2-40B4-BE49-F238E27FC236}">
                <a16:creationId xmlns:a16="http://schemas.microsoft.com/office/drawing/2014/main" id="{2F8E48D8-3501-B54B-95C3-2B523BC92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2165658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2E18-346A-1251-DC4E-BB97BF36A0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686EB8-1D9E-76B5-53F3-FA767538F97D}"/>
              </a:ext>
            </a:extLst>
          </p:cNvPr>
          <p:cNvSpPr>
            <a:spLocks noGrp="1"/>
          </p:cNvSpPr>
          <p:nvPr>
            <p:ph type="sldNum" sz="quarter" idx="12"/>
          </p:nvPr>
        </p:nvSpPr>
        <p:spPr/>
        <p:txBody>
          <a:bodyPr/>
          <a:lstStyle/>
          <a:p>
            <a:fld id="{649330CA-A8AC-48B1-8AA9-672F010DCCE4}" type="slidenum">
              <a:rPr lang="en-AU" smtClean="0"/>
              <a:t>20</a:t>
            </a:fld>
            <a:endParaRPr lang="en-AU"/>
          </a:p>
        </p:txBody>
      </p:sp>
      <p:sp>
        <p:nvSpPr>
          <p:cNvPr id="7" name="Title 1">
            <a:extLst>
              <a:ext uri="{FF2B5EF4-FFF2-40B4-BE49-F238E27FC236}">
                <a16:creationId xmlns:a16="http://schemas.microsoft.com/office/drawing/2014/main" id="{25E36884-6F55-D3B2-12B7-130311D36AB3}"/>
              </a:ext>
            </a:extLst>
          </p:cNvPr>
          <p:cNvSpPr>
            <a:spLocks noGrp="1"/>
          </p:cNvSpPr>
          <p:nvPr>
            <p:ph type="title"/>
          </p:nvPr>
        </p:nvSpPr>
        <p:spPr>
          <a:xfrm>
            <a:off x="8779933" y="-15458"/>
            <a:ext cx="3412067" cy="898449"/>
          </a:xfrm>
        </p:spPr>
        <p:txBody>
          <a:bodyPr>
            <a:normAutofit fontScale="90000"/>
          </a:bodyPr>
          <a:lstStyle/>
          <a:p>
            <a:r>
              <a:rPr lang="en-US" sz="4000">
                <a:solidFill>
                  <a:srgbClr val="EF7D1D"/>
                </a:solidFill>
                <a:latin typeface="Arial" panose="020B0604020202020204" pitchFamily="34" charset="0"/>
                <a:cs typeface="Arial" panose="020B0604020202020204" pitchFamily="34" charset="0"/>
              </a:rPr>
              <a:t>Child migrants</a:t>
            </a:r>
            <a:endParaRPr lang="en-AU" sz="4000">
              <a:solidFill>
                <a:srgbClr val="EF7D1D"/>
              </a:solidFill>
              <a:latin typeface="Arial" panose="020B0604020202020204" pitchFamily="34" charset="0"/>
              <a:cs typeface="Arial" panose="020B0604020202020204" pitchFamily="34" charset="0"/>
            </a:endParaRPr>
          </a:p>
        </p:txBody>
      </p:sp>
      <p:pic>
        <p:nvPicPr>
          <p:cNvPr id="5" name="Picture 4" descr="A picture containing lamp&#10;&#10;Description automatically generated">
            <a:extLst>
              <a:ext uri="{FF2B5EF4-FFF2-40B4-BE49-F238E27FC236}">
                <a16:creationId xmlns:a16="http://schemas.microsoft.com/office/drawing/2014/main" id="{C11C1CBB-20E8-A6E9-5B61-CC3FE060C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028" y="4958543"/>
            <a:ext cx="1059972" cy="176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1F9C3CA8-8FBC-1FBA-50F3-ADE2D27AA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06" y="5475959"/>
            <a:ext cx="2023437" cy="1211039"/>
          </a:xfrm>
          <a:prstGeom prst="rect">
            <a:avLst/>
          </a:prstGeom>
        </p:spPr>
      </p:pic>
      <p:sp>
        <p:nvSpPr>
          <p:cNvPr id="6" name="Content Placeholder 5">
            <a:extLst>
              <a:ext uri="{FF2B5EF4-FFF2-40B4-BE49-F238E27FC236}">
                <a16:creationId xmlns:a16="http://schemas.microsoft.com/office/drawing/2014/main" id="{38CD0659-1E0F-419E-3BD6-F615C42D815B}"/>
              </a:ext>
            </a:extLst>
          </p:cNvPr>
          <p:cNvSpPr>
            <a:spLocks noGrp="1"/>
          </p:cNvSpPr>
          <p:nvPr>
            <p:ph idx="1"/>
          </p:nvPr>
        </p:nvSpPr>
        <p:spPr>
          <a:xfrm>
            <a:off x="7990864" y="4809744"/>
            <a:ext cx="3813978" cy="1911731"/>
          </a:xfrm>
        </p:spPr>
        <p:txBody>
          <a:bodyPr>
            <a:normAutofit lnSpcReduction="10000"/>
          </a:bodyPr>
          <a:lstStyle/>
          <a:p>
            <a:r>
              <a:rPr lang="en-US">
                <a:hlinkClick r:id="rId5"/>
              </a:rPr>
              <a:t>National apology to Forgotten Australians and former child migrants | National Museum of Australia</a:t>
            </a:r>
            <a:endParaRPr lang="en-AU"/>
          </a:p>
        </p:txBody>
      </p:sp>
      <p:pic>
        <p:nvPicPr>
          <p:cNvPr id="10" name="Picture 9">
            <a:extLst>
              <a:ext uri="{FF2B5EF4-FFF2-40B4-BE49-F238E27FC236}">
                <a16:creationId xmlns:a16="http://schemas.microsoft.com/office/drawing/2014/main" id="{4671BB6B-DCF3-F45B-EE2B-CF417E399D7B}"/>
              </a:ext>
            </a:extLst>
          </p:cNvPr>
          <p:cNvPicPr>
            <a:picLocks noChangeAspect="1"/>
          </p:cNvPicPr>
          <p:nvPr/>
        </p:nvPicPr>
        <p:blipFill>
          <a:blip r:embed="rId6"/>
          <a:stretch>
            <a:fillRect/>
          </a:stretch>
        </p:blipFill>
        <p:spPr>
          <a:xfrm>
            <a:off x="387158" y="368590"/>
            <a:ext cx="7623648" cy="6318408"/>
          </a:xfrm>
          <a:prstGeom prst="rect">
            <a:avLst/>
          </a:prstGeom>
        </p:spPr>
      </p:pic>
      <p:pic>
        <p:nvPicPr>
          <p:cNvPr id="2" name="Picture 1">
            <a:extLst>
              <a:ext uri="{FF2B5EF4-FFF2-40B4-BE49-F238E27FC236}">
                <a16:creationId xmlns:a16="http://schemas.microsoft.com/office/drawing/2014/main" id="{98271FE4-22A5-B6E2-9E09-03AA7EB646C4}"/>
              </a:ext>
            </a:extLst>
          </p:cNvPr>
          <p:cNvPicPr>
            <a:picLocks noChangeAspect="1"/>
          </p:cNvPicPr>
          <p:nvPr/>
        </p:nvPicPr>
        <p:blipFill>
          <a:blip r:embed="rId7"/>
          <a:stretch>
            <a:fillRect/>
          </a:stretch>
        </p:blipFill>
        <p:spPr>
          <a:xfrm>
            <a:off x="7735376" y="860295"/>
            <a:ext cx="4324953" cy="3728941"/>
          </a:xfrm>
          <a:prstGeom prst="rect">
            <a:avLst/>
          </a:prstGeom>
        </p:spPr>
      </p:pic>
    </p:spTree>
    <p:extLst>
      <p:ext uri="{BB962C8B-B14F-4D97-AF65-F5344CB8AC3E}">
        <p14:creationId xmlns:p14="http://schemas.microsoft.com/office/powerpoint/2010/main" val="64468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8619A-A104-4FF7-8006-4057766CAD4D}"/>
              </a:ext>
            </a:extLst>
          </p:cNvPr>
          <p:cNvSpPr>
            <a:spLocks noGrp="1"/>
          </p:cNvSpPr>
          <p:nvPr>
            <p:ph idx="1"/>
          </p:nvPr>
        </p:nvSpPr>
        <p:spPr>
          <a:xfrm>
            <a:off x="640449" y="1345498"/>
            <a:ext cx="10911102" cy="4543371"/>
          </a:xfrm>
        </p:spPr>
        <p:txBody>
          <a:bodyPr>
            <a:normAutofit/>
          </a:bodyPr>
          <a:lstStyle/>
          <a:p>
            <a:pPr marL="469900" indent="-457200"/>
            <a:r>
              <a:rPr lang="en-US">
                <a:solidFill>
                  <a:srgbClr val="202122"/>
                </a:solidFill>
                <a:latin typeface="Arial" panose="020B0604020202020204" pitchFamily="34" charset="0"/>
              </a:rPr>
              <a:t>Physical, emotional and/or sexual abuse by '</a:t>
            </a:r>
            <a:r>
              <a:rPr lang="en-US" err="1">
                <a:solidFill>
                  <a:srgbClr val="202122"/>
                </a:solidFill>
                <a:latin typeface="Arial" panose="020B0604020202020204" pitchFamily="34" charset="0"/>
              </a:rPr>
              <a:t>carers</a:t>
            </a:r>
            <a:r>
              <a:rPr lang="en-US">
                <a:solidFill>
                  <a:srgbClr val="202122"/>
                </a:solidFill>
                <a:latin typeface="Arial" panose="020B0604020202020204" pitchFamily="34" charset="0"/>
              </a:rPr>
              <a:t>’ and/or peers</a:t>
            </a:r>
          </a:p>
          <a:p>
            <a:pPr marL="469900" indent="-457200"/>
            <a:r>
              <a:rPr lang="en-US">
                <a:solidFill>
                  <a:srgbClr val="202122"/>
                </a:solidFill>
                <a:latin typeface="Arial" panose="020B0604020202020204" pitchFamily="34" charset="0"/>
              </a:rPr>
              <a:t>Loss of family, identity and culture</a:t>
            </a:r>
          </a:p>
          <a:p>
            <a:pPr marL="469900" indent="-457200"/>
            <a:r>
              <a:rPr lang="en-US">
                <a:solidFill>
                  <a:srgbClr val="202122"/>
                </a:solidFill>
                <a:latin typeface="Arial" panose="020B0604020202020204" pitchFamily="34" charset="0"/>
              </a:rPr>
              <a:t>Neglect (love, food, education, safety, medical care)</a:t>
            </a:r>
          </a:p>
          <a:p>
            <a:pPr marL="469900" indent="-457200"/>
            <a:r>
              <a:rPr lang="en-US">
                <a:solidFill>
                  <a:srgbClr val="202122"/>
                </a:solidFill>
                <a:latin typeface="Arial" panose="020B0604020202020204" pitchFamily="34" charset="0"/>
              </a:rPr>
              <a:t>Fear, anxiety, abandonment</a:t>
            </a:r>
          </a:p>
          <a:p>
            <a:pPr marL="469900" indent="-457200"/>
            <a:r>
              <a:rPr lang="en-US">
                <a:solidFill>
                  <a:srgbClr val="202122"/>
                </a:solidFill>
                <a:latin typeface="Arial" panose="020B0604020202020204" pitchFamily="34" charset="0"/>
              </a:rPr>
              <a:t>No possessions – no names</a:t>
            </a:r>
          </a:p>
          <a:p>
            <a:pPr marL="469900" indent="-457200"/>
            <a:r>
              <a:rPr lang="en-US">
                <a:solidFill>
                  <a:srgbClr val="202122"/>
                </a:solidFill>
                <a:latin typeface="Arial" panose="020B0604020202020204" pitchFamily="34" charset="0"/>
              </a:rPr>
              <a:t>Extreme physical hardship</a:t>
            </a:r>
          </a:p>
          <a:p>
            <a:pPr marL="469900" indent="-457200"/>
            <a:r>
              <a:rPr lang="en-US">
                <a:solidFill>
                  <a:srgbClr val="202122"/>
                </a:solidFill>
                <a:latin typeface="Arial" panose="020B0604020202020204" pitchFamily="34" charset="0"/>
              </a:rPr>
              <a:t>Humiliating forms of punishment</a:t>
            </a:r>
          </a:p>
          <a:p>
            <a:pPr marL="12700" indent="0">
              <a:buNone/>
            </a:pPr>
            <a:endParaRPr lang="en-US" sz="2600" b="0" i="0">
              <a:solidFill>
                <a:srgbClr val="202122"/>
              </a:solidFill>
              <a:effectLst/>
              <a:latin typeface="Arial" panose="020B0604020202020204" pitchFamily="34" charset="0"/>
            </a:endParaRPr>
          </a:p>
          <a:p>
            <a:pPr marL="0" indent="0">
              <a:buNone/>
            </a:pPr>
            <a:endParaRPr lang="en-AU" sz="2400"/>
          </a:p>
        </p:txBody>
      </p:sp>
      <p:sp>
        <p:nvSpPr>
          <p:cNvPr id="5" name="Title 1">
            <a:extLst>
              <a:ext uri="{FF2B5EF4-FFF2-40B4-BE49-F238E27FC236}">
                <a16:creationId xmlns:a16="http://schemas.microsoft.com/office/drawing/2014/main" id="{57C3A2C3-F7ED-49AC-BD0C-2C49125BAC07}"/>
              </a:ext>
            </a:extLst>
          </p:cNvPr>
          <p:cNvSpPr>
            <a:spLocks noGrp="1"/>
          </p:cNvSpPr>
          <p:nvPr>
            <p:ph type="title"/>
          </p:nvPr>
        </p:nvSpPr>
        <p:spPr>
          <a:xfrm>
            <a:off x="4511663" y="230778"/>
            <a:ext cx="3168673" cy="751054"/>
          </a:xfrm>
        </p:spPr>
        <p:txBody>
          <a:bodyPr>
            <a:normAutofit/>
          </a:bodyPr>
          <a:lstStyle/>
          <a:p>
            <a:r>
              <a:rPr lang="en-US" sz="4000">
                <a:solidFill>
                  <a:srgbClr val="EF7D1D"/>
                </a:solidFill>
                <a:latin typeface="Arial" panose="020B0604020202020204" pitchFamily="34" charset="0"/>
                <a:cs typeface="Arial" panose="020B0604020202020204" pitchFamily="34" charset="0"/>
              </a:rPr>
              <a:t>Experiences</a:t>
            </a:r>
            <a:endParaRPr lang="en-AU" sz="4000">
              <a:solidFill>
                <a:srgbClr val="EF7D1D"/>
              </a:solidFill>
            </a:endParaRPr>
          </a:p>
        </p:txBody>
      </p:sp>
      <p:pic>
        <p:nvPicPr>
          <p:cNvPr id="6" name="Picture 5" descr="A picture containing lamp&#10;&#10;Description automatically generated">
            <a:extLst>
              <a:ext uri="{FF2B5EF4-FFF2-40B4-BE49-F238E27FC236}">
                <a16:creationId xmlns:a16="http://schemas.microsoft.com/office/drawing/2014/main" id="{BFB3441A-6D5D-4444-8C7F-619569275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6644" y="5015150"/>
            <a:ext cx="1059972" cy="1762932"/>
          </a:xfrm>
          <a:prstGeom prst="rect">
            <a:avLst/>
          </a:prstGeom>
        </p:spPr>
      </p:pic>
      <p:pic>
        <p:nvPicPr>
          <p:cNvPr id="16" name="Picture 15" descr="A picture containing person, outdoor, group, people&#10;&#10;Description automatically generated">
            <a:extLst>
              <a:ext uri="{FF2B5EF4-FFF2-40B4-BE49-F238E27FC236}">
                <a16:creationId xmlns:a16="http://schemas.microsoft.com/office/drawing/2014/main" id="{169F8321-4F2D-C641-B6B7-DDD14940DD5B}"/>
              </a:ext>
            </a:extLst>
          </p:cNvPr>
          <p:cNvPicPr>
            <a:picLocks noChangeAspect="1"/>
          </p:cNvPicPr>
          <p:nvPr/>
        </p:nvPicPr>
        <p:blipFill rotWithShape="1">
          <a:blip r:embed="rId4">
            <a:extLst>
              <a:ext uri="{28A0092B-C50C-407E-A947-70E740481C1C}">
                <a14:useLocalDpi xmlns:a14="http://schemas.microsoft.com/office/drawing/2010/main" val="0"/>
              </a:ext>
            </a:extLst>
          </a:blip>
          <a:srcRect t="11483" r="3" b="3"/>
          <a:stretch/>
        </p:blipFill>
        <p:spPr>
          <a:xfrm>
            <a:off x="8856766" y="2911067"/>
            <a:ext cx="2637577" cy="1762931"/>
          </a:xfrm>
          <a:prstGeom prst="rect">
            <a:avLst/>
          </a:prstGeom>
          <a:ln w="19050">
            <a:solidFill>
              <a:schemeClr val="tx1"/>
            </a:solidFill>
          </a:ln>
        </p:spPr>
      </p:pic>
      <p:sp>
        <p:nvSpPr>
          <p:cNvPr id="2" name="Slide Number Placeholder 1">
            <a:extLst>
              <a:ext uri="{FF2B5EF4-FFF2-40B4-BE49-F238E27FC236}">
                <a16:creationId xmlns:a16="http://schemas.microsoft.com/office/drawing/2014/main" id="{FFCDD9E4-551F-9F45-990C-362839193C66}"/>
              </a:ext>
            </a:extLst>
          </p:cNvPr>
          <p:cNvSpPr>
            <a:spLocks noGrp="1"/>
          </p:cNvSpPr>
          <p:nvPr>
            <p:ph type="sldNum" sz="quarter" idx="12"/>
          </p:nvPr>
        </p:nvSpPr>
        <p:spPr/>
        <p:txBody>
          <a:bodyPr/>
          <a:lstStyle/>
          <a:p>
            <a:fld id="{649330CA-A8AC-48B1-8AA9-672F010DCCE4}" type="slidenum">
              <a:rPr lang="en-AU" smtClean="0"/>
              <a:t>21</a:t>
            </a:fld>
            <a:endParaRPr lang="en-AU"/>
          </a:p>
        </p:txBody>
      </p:sp>
      <p:pic>
        <p:nvPicPr>
          <p:cNvPr id="8" name="Picture 7" descr="A close up of a logo&#10;&#10;Description automatically generated">
            <a:extLst>
              <a:ext uri="{FF2B5EF4-FFF2-40B4-BE49-F238E27FC236}">
                <a16:creationId xmlns:a16="http://schemas.microsoft.com/office/drawing/2014/main" id="{B996C52C-E95B-5247-9369-E8C79D996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472" y="5471779"/>
            <a:ext cx="2023437" cy="1211039"/>
          </a:xfrm>
          <a:prstGeom prst="rect">
            <a:avLst/>
          </a:prstGeom>
        </p:spPr>
      </p:pic>
      <p:pic>
        <p:nvPicPr>
          <p:cNvPr id="9" name="Picture 8" descr="A picture containing text, outdoor&#10;&#10;Description automatically generated">
            <a:extLst>
              <a:ext uri="{FF2B5EF4-FFF2-40B4-BE49-F238E27FC236}">
                <a16:creationId xmlns:a16="http://schemas.microsoft.com/office/drawing/2014/main" id="{1AC5215E-5512-B64B-8644-E0A6D87A6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212" y="4536811"/>
            <a:ext cx="2417110" cy="1762932"/>
          </a:xfrm>
          <a:prstGeom prst="rect">
            <a:avLst/>
          </a:prstGeom>
          <a:ln w="19050">
            <a:solidFill>
              <a:schemeClr val="tx1"/>
            </a:solidFill>
          </a:ln>
        </p:spPr>
      </p:pic>
    </p:spTree>
    <p:extLst>
      <p:ext uri="{BB962C8B-B14F-4D97-AF65-F5344CB8AC3E}">
        <p14:creationId xmlns:p14="http://schemas.microsoft.com/office/powerpoint/2010/main" val="3953511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261754" y="2694710"/>
            <a:ext cx="7668491" cy="914399"/>
          </a:xfrm>
        </p:spPr>
        <p:txBody>
          <a:bodyPr>
            <a:normAutofit fontScale="90000"/>
          </a:bodyPr>
          <a:lstStyle/>
          <a:p>
            <a:pPr algn="ctr"/>
            <a:r>
              <a:rPr lang="en-US">
                <a:solidFill>
                  <a:srgbClr val="EF7D1D"/>
                </a:solidFill>
                <a:latin typeface="Arial" panose="020B0604020202020204" pitchFamily="34" charset="0"/>
                <a:cs typeface="Arial" panose="020B0604020202020204" pitchFamily="34" charset="0"/>
              </a:rPr>
              <a:t>What are the barriers to accessing aged care?</a:t>
            </a: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22</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4072227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78-CDFB-4E77-83C4-15FCE1EEB7A7}"/>
              </a:ext>
            </a:extLst>
          </p:cNvPr>
          <p:cNvSpPr>
            <a:spLocks noGrp="1"/>
          </p:cNvSpPr>
          <p:nvPr>
            <p:ph type="title"/>
          </p:nvPr>
        </p:nvSpPr>
        <p:spPr>
          <a:xfrm>
            <a:off x="2294703" y="200348"/>
            <a:ext cx="7030332" cy="80268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Impact of experiences in care</a:t>
            </a:r>
            <a:endParaRPr lang="en-AU" sz="4000">
              <a:solidFill>
                <a:srgbClr val="EF7D1D"/>
              </a:solidFill>
            </a:endParaRPr>
          </a:p>
        </p:txBody>
      </p:sp>
      <p:sp>
        <p:nvSpPr>
          <p:cNvPr id="3" name="Content Placeholder 2">
            <a:extLst>
              <a:ext uri="{FF2B5EF4-FFF2-40B4-BE49-F238E27FC236}">
                <a16:creationId xmlns:a16="http://schemas.microsoft.com/office/drawing/2014/main" id="{526917E1-3F2B-4FA4-929E-962FB8CAF751}"/>
              </a:ext>
            </a:extLst>
          </p:cNvPr>
          <p:cNvSpPr>
            <a:spLocks noGrp="1"/>
          </p:cNvSpPr>
          <p:nvPr>
            <p:ph idx="1"/>
          </p:nvPr>
        </p:nvSpPr>
        <p:spPr>
          <a:xfrm>
            <a:off x="1236133" y="1006364"/>
            <a:ext cx="10464799" cy="4848599"/>
          </a:xfrm>
        </p:spPr>
        <p:txBody>
          <a:bodyPr>
            <a:normAutofit lnSpcReduction="10000"/>
          </a:bodyPr>
          <a:lstStyle/>
          <a:p>
            <a:pPr marL="0" indent="0">
              <a:buNone/>
            </a:pPr>
            <a:r>
              <a:rPr lang="en-US">
                <a:solidFill>
                  <a:srgbClr val="EF7D1D"/>
                </a:solidFill>
                <a:latin typeface="Arial" panose="020B0604020202020204" pitchFamily="34" charset="0"/>
                <a:cs typeface="Arial" panose="020B0604020202020204" pitchFamily="34" charset="0"/>
              </a:rPr>
              <a:t>Barriers to accessing support</a:t>
            </a:r>
            <a:r>
              <a:rPr lang="en-US" b="1">
                <a:solidFill>
                  <a:srgbClr val="EF7D1D"/>
                </a:solidFill>
                <a:latin typeface="Arial" panose="020B0604020202020204" pitchFamily="34" charset="0"/>
                <a:cs typeface="Arial" panose="020B0604020202020204" pitchFamily="34" charset="0"/>
              </a:rPr>
              <a:t>:</a:t>
            </a:r>
          </a:p>
          <a:p>
            <a:r>
              <a:rPr lang="en-US" sz="2400">
                <a:latin typeface="Arial" panose="020B0604020202020204" pitchFamily="34" charset="0"/>
                <a:cs typeface="Arial" panose="020B0604020202020204" pitchFamily="34" charset="0"/>
              </a:rPr>
              <a:t>Aged Care unaware of group / trauma</a:t>
            </a:r>
          </a:p>
          <a:p>
            <a:r>
              <a:rPr lang="en-US" sz="2400">
                <a:latin typeface="Arial" panose="020B0604020202020204" pitchFamily="34" charset="0"/>
                <a:cs typeface="Arial" panose="020B0604020202020204" pitchFamily="34" charset="0"/>
              </a:rPr>
              <a:t>Fear of re-institutionalization </a:t>
            </a:r>
          </a:p>
          <a:p>
            <a:r>
              <a:rPr lang="en-US" sz="2400">
                <a:latin typeface="Arial" panose="020B0604020202020204" pitchFamily="34" charset="0"/>
                <a:cs typeface="Arial" panose="020B0604020202020204" pitchFamily="34" charset="0"/>
              </a:rPr>
              <a:t>Trusting – aversion to ‘authority’</a:t>
            </a:r>
          </a:p>
          <a:p>
            <a:r>
              <a:rPr lang="en-US" sz="2400">
                <a:latin typeface="Arial" panose="020B0604020202020204" pitchFamily="34" charset="0"/>
                <a:cs typeface="Arial" panose="020B0604020202020204" pitchFamily="34" charset="0"/>
              </a:rPr>
              <a:t>Many left ‘care’ illiterate and innumerate </a:t>
            </a:r>
          </a:p>
          <a:p>
            <a:r>
              <a:rPr lang="en-US" sz="2400">
                <a:latin typeface="Arial" panose="020B0604020202020204" pitchFamily="34" charset="0"/>
                <a:cs typeface="Arial" panose="020B0604020202020204" pitchFamily="34" charset="0"/>
              </a:rPr>
              <a:t>Lack of information about services</a:t>
            </a:r>
          </a:p>
          <a:p>
            <a:r>
              <a:rPr lang="en-US" sz="2400">
                <a:latin typeface="Arial" panose="020B0604020202020204" pitchFamily="34" charset="0"/>
                <a:cs typeface="Arial" panose="020B0604020202020204" pitchFamily="34" charset="0"/>
              </a:rPr>
              <a:t>Dealing with conflict / solving problems / </a:t>
            </a:r>
          </a:p>
          <a:p>
            <a:pPr marL="0" indent="0">
              <a:buNone/>
            </a:pPr>
            <a:r>
              <a:rPr lang="en-US" sz="2400">
                <a:latin typeface="Arial" panose="020B0604020202020204" pitchFamily="34" charset="0"/>
                <a:cs typeface="Arial" panose="020B0604020202020204" pitchFamily="34" charset="0"/>
              </a:rPr>
              <a:t>   communicating / making a commitment</a:t>
            </a:r>
          </a:p>
          <a:p>
            <a:r>
              <a:rPr lang="en-US" sz="2400">
                <a:latin typeface="Arial" panose="020B0604020202020204" pitchFamily="34" charset="0"/>
                <a:cs typeface="Arial" panose="020B0604020202020204" pitchFamily="34" charset="0"/>
              </a:rPr>
              <a:t>PTSD (76%*) / anxiety / depression / health </a:t>
            </a:r>
          </a:p>
          <a:p>
            <a:r>
              <a:rPr lang="en-US" sz="2400">
                <a:latin typeface="Arial" panose="020B0604020202020204" pitchFamily="34" charset="0"/>
                <a:cs typeface="Arial" panose="020B0604020202020204" pitchFamily="34" charset="0"/>
              </a:rPr>
              <a:t>Guilt and shame = non-disclosure / stigma</a:t>
            </a:r>
          </a:p>
          <a:p>
            <a:r>
              <a:rPr lang="en-US" sz="2400">
                <a:latin typeface="Arial" panose="020B0604020202020204" pitchFamily="34" charset="0"/>
                <a:cs typeface="Arial" panose="020B0604020202020204" pitchFamily="34" charset="0"/>
              </a:rPr>
              <a:t>Intergenerational trauma including domestic violence</a:t>
            </a:r>
          </a:p>
          <a:p>
            <a:pPr marL="355600" indent="0">
              <a:buNone/>
            </a:pPr>
            <a:endParaRPr lang="en-AU"/>
          </a:p>
        </p:txBody>
      </p:sp>
      <p:sp>
        <p:nvSpPr>
          <p:cNvPr id="6" name="Rectangle 2">
            <a:extLst>
              <a:ext uri="{FF2B5EF4-FFF2-40B4-BE49-F238E27FC236}">
                <a16:creationId xmlns:a16="http://schemas.microsoft.com/office/drawing/2014/main" id="{84EDC93D-8576-D747-88CD-B4A8BEAF4F92}"/>
              </a:ext>
            </a:extLst>
          </p:cNvPr>
          <p:cNvSpPr>
            <a:spLocks noChangeArrowheads="1"/>
          </p:cNvSpPr>
          <p:nvPr/>
        </p:nvSpPr>
        <p:spPr bwMode="auto">
          <a:xfrm>
            <a:off x="4919730" y="2009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lide Number Placeholder 3">
            <a:extLst>
              <a:ext uri="{FF2B5EF4-FFF2-40B4-BE49-F238E27FC236}">
                <a16:creationId xmlns:a16="http://schemas.microsoft.com/office/drawing/2014/main" id="{ED87EF7B-AB82-D84D-8951-CF1D446E3F05}"/>
              </a:ext>
            </a:extLst>
          </p:cNvPr>
          <p:cNvSpPr>
            <a:spLocks noGrp="1"/>
          </p:cNvSpPr>
          <p:nvPr>
            <p:ph type="sldNum" sz="quarter" idx="12"/>
          </p:nvPr>
        </p:nvSpPr>
        <p:spPr/>
        <p:txBody>
          <a:bodyPr/>
          <a:lstStyle/>
          <a:p>
            <a:fld id="{649330CA-A8AC-48B1-8AA9-672F010DCCE4}" type="slidenum">
              <a:rPr lang="en-AU" smtClean="0"/>
              <a:t>23</a:t>
            </a:fld>
            <a:endParaRPr lang="en-AU"/>
          </a:p>
        </p:txBody>
      </p:sp>
      <p:pic>
        <p:nvPicPr>
          <p:cNvPr id="9" name="Picture 8" descr="A close up of a logo&#10;&#10;Description automatically generated">
            <a:extLst>
              <a:ext uri="{FF2B5EF4-FFF2-40B4-BE49-F238E27FC236}">
                <a16:creationId xmlns:a16="http://schemas.microsoft.com/office/drawing/2014/main" id="{2522386A-E04C-B942-918A-2D9EB5F03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50" y="5851711"/>
            <a:ext cx="1545153" cy="924783"/>
          </a:xfrm>
          <a:prstGeom prst="rect">
            <a:avLst/>
          </a:prstGeom>
        </p:spPr>
      </p:pic>
      <p:pic>
        <p:nvPicPr>
          <p:cNvPr id="12" name="Picture 11" descr="A picture containing lamp&#10;&#10;Description automatically generated">
            <a:extLst>
              <a:ext uri="{FF2B5EF4-FFF2-40B4-BE49-F238E27FC236}">
                <a16:creationId xmlns:a16="http://schemas.microsoft.com/office/drawing/2014/main" id="{4BC3F475-0828-DD4D-A8F2-E1E7C943D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6644" y="5015150"/>
            <a:ext cx="1059972" cy="1762932"/>
          </a:xfrm>
          <a:prstGeom prst="rect">
            <a:avLst/>
          </a:prstGeom>
        </p:spPr>
      </p:pic>
      <p:pic>
        <p:nvPicPr>
          <p:cNvPr id="10" name="Picture 9" descr="A doctor and a patient&#10;&#10;Description automatically generated with low confidence">
            <a:extLst>
              <a:ext uri="{FF2B5EF4-FFF2-40B4-BE49-F238E27FC236}">
                <a16:creationId xmlns:a16="http://schemas.microsoft.com/office/drawing/2014/main" id="{39F41390-5AFD-444C-AC29-E89245044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65" y="2190092"/>
            <a:ext cx="2982665" cy="2308949"/>
          </a:xfrm>
          <a:prstGeom prst="rect">
            <a:avLst/>
          </a:prstGeom>
          <a:ln w="19050">
            <a:noFill/>
          </a:ln>
        </p:spPr>
      </p:pic>
      <p:sp>
        <p:nvSpPr>
          <p:cNvPr id="11" name="TextBox 10">
            <a:extLst>
              <a:ext uri="{FF2B5EF4-FFF2-40B4-BE49-F238E27FC236}">
                <a16:creationId xmlns:a16="http://schemas.microsoft.com/office/drawing/2014/main" id="{759F75AE-06E2-294E-BF6B-B2826EA25F75}"/>
              </a:ext>
            </a:extLst>
          </p:cNvPr>
          <p:cNvSpPr txBox="1"/>
          <p:nvPr/>
        </p:nvSpPr>
        <p:spPr>
          <a:xfrm>
            <a:off x="4670747" y="6153872"/>
            <a:ext cx="6301203" cy="369332"/>
          </a:xfrm>
          <a:prstGeom prst="rect">
            <a:avLst/>
          </a:prstGeom>
          <a:noFill/>
        </p:spPr>
        <p:txBody>
          <a:bodyPr wrap="square" rtlCol="0">
            <a:spAutoFit/>
          </a:bodyPr>
          <a:lstStyle/>
          <a:p>
            <a:r>
              <a:rPr lang="en-US"/>
              <a:t>*Long Term Outcomes for Forgotten Australians (2017 UNSW) </a:t>
            </a:r>
          </a:p>
        </p:txBody>
      </p:sp>
    </p:spTree>
    <p:extLst>
      <p:ext uri="{BB962C8B-B14F-4D97-AF65-F5344CB8AC3E}">
        <p14:creationId xmlns:p14="http://schemas.microsoft.com/office/powerpoint/2010/main" val="3043245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261754" y="2694710"/>
            <a:ext cx="7668491" cy="914399"/>
          </a:xfrm>
        </p:spPr>
        <p:txBody>
          <a:bodyPr>
            <a:normAutofit/>
          </a:bodyPr>
          <a:lstStyle/>
          <a:p>
            <a:pPr algn="ct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24</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3" name="Online Media 2" title="[2024] I'd Rather Die (than be in aged care)">
            <a:hlinkClick r:id="" action="ppaction://media"/>
            <a:extLst>
              <a:ext uri="{FF2B5EF4-FFF2-40B4-BE49-F238E27FC236}">
                <a16:creationId xmlns:a16="http://schemas.microsoft.com/office/drawing/2014/main" id="{1D116433-D29C-5D46-93ED-CE123F2F411B}"/>
              </a:ext>
            </a:extLst>
          </p:cNvPr>
          <p:cNvPicPr>
            <a:picLocks noRot="1" noChangeAspect="1"/>
          </p:cNvPicPr>
          <p:nvPr>
            <a:videoFile r:link="rId1"/>
          </p:nvPr>
        </p:nvPicPr>
        <p:blipFill>
          <a:blip r:embed="rId6"/>
          <a:stretch>
            <a:fillRect/>
          </a:stretch>
        </p:blipFill>
        <p:spPr>
          <a:xfrm>
            <a:off x="1222064" y="540280"/>
            <a:ext cx="8057403" cy="4539382"/>
          </a:xfrm>
          <a:prstGeom prst="rect">
            <a:avLst/>
          </a:prstGeom>
        </p:spPr>
      </p:pic>
      <p:sp>
        <p:nvSpPr>
          <p:cNvPr id="5" name="TextBox 4">
            <a:extLst>
              <a:ext uri="{FF2B5EF4-FFF2-40B4-BE49-F238E27FC236}">
                <a16:creationId xmlns:a16="http://schemas.microsoft.com/office/drawing/2014/main" id="{70EDB0ED-EECA-AE6C-16D9-0DDCB913BFA8}"/>
              </a:ext>
            </a:extLst>
          </p:cNvPr>
          <p:cNvSpPr txBox="1"/>
          <p:nvPr/>
        </p:nvSpPr>
        <p:spPr>
          <a:xfrm>
            <a:off x="4801484" y="5380672"/>
            <a:ext cx="5318764" cy="1477328"/>
          </a:xfrm>
          <a:prstGeom prst="rect">
            <a:avLst/>
          </a:prstGeom>
          <a:noFill/>
        </p:spPr>
        <p:txBody>
          <a:bodyPr wrap="none" rtlCol="0">
            <a:spAutoFit/>
          </a:bodyPr>
          <a:lstStyle/>
          <a:p>
            <a:pPr algn="l"/>
            <a:r>
              <a:rPr lang="en-US" b="0" i="0">
                <a:solidFill>
                  <a:srgbClr val="000000"/>
                </a:solidFill>
                <a:effectLst/>
                <a:latin typeface="Helvetica Neue"/>
              </a:rPr>
              <a:t>A project by The Big Anxiety - </a:t>
            </a:r>
            <a:r>
              <a:rPr lang="en-US" b="0" i="0">
                <a:solidFill>
                  <a:srgbClr val="000000"/>
                </a:solidFill>
                <a:effectLst/>
                <a:latin typeface="Helvetica Neue"/>
                <a:hlinkClick r:id="rId7"/>
              </a:rPr>
              <a:t>thebiganxiety.org.au</a:t>
            </a:r>
            <a:br>
              <a:rPr lang="en-US" b="0" i="0">
                <a:solidFill>
                  <a:srgbClr val="000000"/>
                </a:solidFill>
                <a:effectLst/>
                <a:latin typeface="Helvetica Neue"/>
              </a:rPr>
            </a:br>
            <a:r>
              <a:rPr lang="en-US" b="0" i="0">
                <a:solidFill>
                  <a:srgbClr val="000000"/>
                </a:solidFill>
                <a:effectLst/>
                <a:latin typeface="Helvetica Neue"/>
              </a:rPr>
              <a:t>A film by Article One - </a:t>
            </a:r>
            <a:r>
              <a:rPr lang="en-US" b="0" i="0">
                <a:solidFill>
                  <a:srgbClr val="000000"/>
                </a:solidFill>
                <a:effectLst/>
                <a:latin typeface="Helvetica Neue"/>
                <a:hlinkClick r:id="rId8"/>
              </a:rPr>
              <a:t>articleone.com.au</a:t>
            </a:r>
            <a:br>
              <a:rPr lang="en-US" b="0" i="0">
                <a:solidFill>
                  <a:srgbClr val="000000"/>
                </a:solidFill>
                <a:effectLst/>
                <a:latin typeface="Helvetica Neue"/>
              </a:rPr>
            </a:br>
            <a:r>
              <a:rPr lang="en-US" b="0" i="0">
                <a:solidFill>
                  <a:srgbClr val="000000"/>
                </a:solidFill>
                <a:effectLst/>
                <a:latin typeface="Helvetica Neue"/>
              </a:rPr>
              <a:t>(Filmed and edited by Steph Vajda)</a:t>
            </a:r>
          </a:p>
          <a:p>
            <a:pPr algn="l"/>
            <a:r>
              <a:rPr lang="en-US" b="0" i="0">
                <a:solidFill>
                  <a:srgbClr val="000000"/>
                </a:solidFill>
                <a:effectLst/>
                <a:latin typeface="Helvetica Neue"/>
              </a:rPr>
              <a:t>2024 Creative Commons ND-A-NC</a:t>
            </a:r>
          </a:p>
          <a:p>
            <a:endParaRPr lang="en-AU"/>
          </a:p>
        </p:txBody>
      </p:sp>
    </p:spTree>
    <p:extLst>
      <p:ext uri="{BB962C8B-B14F-4D97-AF65-F5344CB8AC3E}">
        <p14:creationId xmlns:p14="http://schemas.microsoft.com/office/powerpoint/2010/main" val="12861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15C1B-73F5-2D82-04B7-6B436D788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CFB03-ABD9-3FAC-B65C-4D79BF7CCF80}"/>
              </a:ext>
            </a:extLst>
          </p:cNvPr>
          <p:cNvSpPr>
            <a:spLocks noGrp="1"/>
          </p:cNvSpPr>
          <p:nvPr>
            <p:ph type="title"/>
          </p:nvPr>
        </p:nvSpPr>
        <p:spPr>
          <a:xfrm>
            <a:off x="2261754" y="2694710"/>
            <a:ext cx="7668491" cy="914399"/>
          </a:xfrm>
        </p:spPr>
        <p:txBody>
          <a:bodyPr>
            <a:normAutofit fontScale="90000"/>
          </a:bodyPr>
          <a:lstStyle/>
          <a:p>
            <a:pPr algn="ctr"/>
            <a:r>
              <a:rPr lang="en-US">
                <a:solidFill>
                  <a:srgbClr val="EF7D1D"/>
                </a:solidFill>
                <a:latin typeface="Arial" panose="020B0604020202020204" pitchFamily="34" charset="0"/>
                <a:cs typeface="Arial" panose="020B0604020202020204" pitchFamily="34" charset="0"/>
              </a:rPr>
              <a:t>What is the Real Care the Second Time Around project?</a:t>
            </a:r>
            <a:endParaRPr lang="en-US"/>
          </a:p>
        </p:txBody>
      </p:sp>
      <p:sp>
        <p:nvSpPr>
          <p:cNvPr id="4" name="Slide Number Placeholder 3">
            <a:extLst>
              <a:ext uri="{FF2B5EF4-FFF2-40B4-BE49-F238E27FC236}">
                <a16:creationId xmlns:a16="http://schemas.microsoft.com/office/drawing/2014/main" id="{3E7A5FB4-2C9A-7D5A-0E1C-10C8B1D99699}"/>
              </a:ext>
            </a:extLst>
          </p:cNvPr>
          <p:cNvSpPr>
            <a:spLocks noGrp="1"/>
          </p:cNvSpPr>
          <p:nvPr>
            <p:ph type="sldNum" sz="quarter" idx="12"/>
          </p:nvPr>
        </p:nvSpPr>
        <p:spPr/>
        <p:txBody>
          <a:bodyPr/>
          <a:lstStyle/>
          <a:p>
            <a:fld id="{649330CA-A8AC-48B1-8AA9-672F010DCCE4}" type="slidenum">
              <a:rPr lang="en-AU" smtClean="0"/>
              <a:t>25</a:t>
            </a:fld>
            <a:endParaRPr lang="en-AU"/>
          </a:p>
        </p:txBody>
      </p:sp>
      <p:pic>
        <p:nvPicPr>
          <p:cNvPr id="6" name="Picture 5" descr="A close up of a logo&#10;&#10;Description automatically generated">
            <a:extLst>
              <a:ext uri="{FF2B5EF4-FFF2-40B4-BE49-F238E27FC236}">
                <a16:creationId xmlns:a16="http://schemas.microsoft.com/office/drawing/2014/main" id="{788E4954-3FA0-6250-70BA-26B56CE03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F6689881-2211-B5F8-4219-F42BED91C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2309921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5E80-224A-6647-B25D-517A8BD61BD8}"/>
              </a:ext>
            </a:extLst>
          </p:cNvPr>
          <p:cNvSpPr>
            <a:spLocks noGrp="1"/>
          </p:cNvSpPr>
          <p:nvPr>
            <p:ph type="title"/>
          </p:nvPr>
        </p:nvSpPr>
        <p:spPr>
          <a:xfrm>
            <a:off x="1108656" y="192358"/>
            <a:ext cx="10515600" cy="1101725"/>
          </a:xfrm>
        </p:spPr>
        <p:txBody>
          <a:bodyPr>
            <a:normAutofit fontScale="90000"/>
          </a:bodyPr>
          <a:lstStyle/>
          <a:p>
            <a:r>
              <a:rPr lang="en-US">
                <a:solidFill>
                  <a:srgbClr val="EF7D1D"/>
                </a:solidFill>
                <a:latin typeface="Arial" panose="020B0604020202020204" pitchFamily="34" charset="0"/>
                <a:cs typeface="Arial" panose="020B0604020202020204" pitchFamily="34" charset="0"/>
              </a:rPr>
              <a:t>Real Care the Second Time Around Project</a:t>
            </a:r>
          </a:p>
        </p:txBody>
      </p:sp>
      <p:sp>
        <p:nvSpPr>
          <p:cNvPr id="3" name="Content Placeholder 2">
            <a:extLst>
              <a:ext uri="{FF2B5EF4-FFF2-40B4-BE49-F238E27FC236}">
                <a16:creationId xmlns:a16="http://schemas.microsoft.com/office/drawing/2014/main" id="{F55532E4-D38D-5D47-BE6A-D3150048A452}"/>
              </a:ext>
            </a:extLst>
          </p:cNvPr>
          <p:cNvSpPr>
            <a:spLocks noGrp="1"/>
          </p:cNvSpPr>
          <p:nvPr>
            <p:ph idx="1"/>
          </p:nvPr>
        </p:nvSpPr>
        <p:spPr>
          <a:xfrm>
            <a:off x="838200" y="1286347"/>
            <a:ext cx="10245144" cy="2809875"/>
          </a:xfrm>
        </p:spPr>
        <p:txBody>
          <a:bodyPr>
            <a:normAutofit lnSpcReduction="10000"/>
          </a:bodyPr>
          <a:lstStyle/>
          <a:p>
            <a:pPr marL="577850" indent="-528638"/>
            <a:r>
              <a:rPr lang="en-AU">
                <a:latin typeface="Arial" panose="020B0604020202020204" pitchFamily="34" charset="0"/>
                <a:cs typeface="Arial" panose="020B0604020202020204" pitchFamily="34" charset="0"/>
              </a:rPr>
              <a:t>Commonwealth funded project </a:t>
            </a:r>
          </a:p>
          <a:p>
            <a:pPr marL="577850" indent="-528638"/>
            <a:r>
              <a:rPr lang="en-AU">
                <a:latin typeface="Arial" panose="020B0604020202020204" pitchFamily="34" charset="0"/>
                <a:cs typeface="Arial" panose="020B0604020202020204" pitchFamily="34" charset="0"/>
              </a:rPr>
              <a:t>2019-2021 Pilot / 2022-2025 roll-out outcomes nationally</a:t>
            </a:r>
          </a:p>
          <a:p>
            <a:pPr marL="577850" indent="-528638"/>
            <a:r>
              <a:rPr lang="en-AU">
                <a:latin typeface="Arial" panose="020B0604020202020204" pitchFamily="34" charset="0"/>
                <a:cs typeface="Arial" panose="020B0604020202020204" pitchFamily="34" charset="0"/>
              </a:rPr>
              <a:t>Partners: Flinders University, Relationships Australia South Australia (Elm Place)</a:t>
            </a:r>
          </a:p>
          <a:p>
            <a:pPr marL="577850" indent="-528638"/>
            <a:r>
              <a:rPr lang="en-AU">
                <a:latin typeface="Arial" panose="020B0604020202020204" pitchFamily="34" charset="0"/>
                <a:cs typeface="Arial" panose="020B0604020202020204" pitchFamily="34" charset="0"/>
              </a:rPr>
              <a:t>Advisory Group</a:t>
            </a:r>
          </a:p>
          <a:p>
            <a:pPr marL="577850" indent="-528638"/>
            <a:r>
              <a:rPr lang="en-AU">
                <a:latin typeface="Arial" panose="020B0604020202020204" pitchFamily="34" charset="0"/>
                <a:cs typeface="Arial" panose="020B0604020202020204" pitchFamily="34" charset="0"/>
              </a:rPr>
              <a:t>Co-design Expert Panel of ‘Forgotten Australians’</a:t>
            </a:r>
          </a:p>
          <a:p>
            <a:pPr marL="0" indent="0">
              <a:buNone/>
            </a:pPr>
            <a:endParaRPr lang="en-US"/>
          </a:p>
        </p:txBody>
      </p:sp>
      <p:sp>
        <p:nvSpPr>
          <p:cNvPr id="5" name="Slide Number Placeholder 4">
            <a:extLst>
              <a:ext uri="{FF2B5EF4-FFF2-40B4-BE49-F238E27FC236}">
                <a16:creationId xmlns:a16="http://schemas.microsoft.com/office/drawing/2014/main" id="{F66246D5-E647-E948-96DD-FBD1A991A3EF}"/>
              </a:ext>
            </a:extLst>
          </p:cNvPr>
          <p:cNvSpPr>
            <a:spLocks noGrp="1"/>
          </p:cNvSpPr>
          <p:nvPr>
            <p:ph type="sldNum" sz="quarter" idx="12"/>
          </p:nvPr>
        </p:nvSpPr>
        <p:spPr/>
        <p:txBody>
          <a:bodyPr/>
          <a:lstStyle/>
          <a:p>
            <a:fld id="{649330CA-A8AC-48B1-8AA9-672F010DCCE4}" type="slidenum">
              <a:rPr lang="en-AU" smtClean="0"/>
              <a:t>26</a:t>
            </a:fld>
            <a:endParaRPr lang="en-AU"/>
          </a:p>
        </p:txBody>
      </p:sp>
      <p:pic>
        <p:nvPicPr>
          <p:cNvPr id="6" name="Picture 5" descr="A group of people posing for a photo&#10;&#10;Description automatically generated">
            <a:extLst>
              <a:ext uri="{FF2B5EF4-FFF2-40B4-BE49-F238E27FC236}">
                <a16:creationId xmlns:a16="http://schemas.microsoft.com/office/drawing/2014/main" id="{1348CF20-86BF-174D-BC51-11E302F70199}"/>
              </a:ext>
            </a:extLst>
          </p:cNvPr>
          <p:cNvPicPr>
            <a:picLocks noChangeAspect="1"/>
          </p:cNvPicPr>
          <p:nvPr/>
        </p:nvPicPr>
        <p:blipFill rotWithShape="1">
          <a:blip r:embed="rId3">
            <a:extLst>
              <a:ext uri="{28A0092B-C50C-407E-A947-70E740481C1C}">
                <a14:useLocalDpi xmlns:a14="http://schemas.microsoft.com/office/drawing/2010/main" val="0"/>
              </a:ext>
            </a:extLst>
          </a:blip>
          <a:srcRect t="18818" r="1" b="14527"/>
          <a:stretch/>
        </p:blipFill>
        <p:spPr>
          <a:xfrm>
            <a:off x="3905250" y="4055531"/>
            <a:ext cx="5245100" cy="2459737"/>
          </a:xfrm>
          <a:prstGeom prst="rect">
            <a:avLst/>
          </a:prstGeom>
          <a:ln w="19050">
            <a:solidFill>
              <a:srgbClr val="FF0000"/>
            </a:solidFill>
          </a:ln>
        </p:spPr>
      </p:pic>
      <p:pic>
        <p:nvPicPr>
          <p:cNvPr id="8" name="Picture 7" descr="A picture containing lamp&#10;&#10;Description automatically generated">
            <a:extLst>
              <a:ext uri="{FF2B5EF4-FFF2-40B4-BE49-F238E27FC236}">
                <a16:creationId xmlns:a16="http://schemas.microsoft.com/office/drawing/2014/main" id="{657B684F-55B8-1A44-8C20-17BBEE9AD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691" y="4775980"/>
            <a:ext cx="1059972" cy="1762932"/>
          </a:xfrm>
          <a:prstGeom prst="rect">
            <a:avLst/>
          </a:prstGeom>
        </p:spPr>
      </p:pic>
      <p:pic>
        <p:nvPicPr>
          <p:cNvPr id="9" name="Picture 8" descr="A close up of a logo&#10;&#10;Description automatically generated">
            <a:extLst>
              <a:ext uri="{FF2B5EF4-FFF2-40B4-BE49-F238E27FC236}">
                <a16:creationId xmlns:a16="http://schemas.microsoft.com/office/drawing/2014/main" id="{29B4899D-A96D-C443-B5A1-D835F3AD0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472" y="5471779"/>
            <a:ext cx="2023437" cy="1211039"/>
          </a:xfrm>
          <a:prstGeom prst="rect">
            <a:avLst/>
          </a:prstGeom>
        </p:spPr>
      </p:pic>
    </p:spTree>
    <p:extLst>
      <p:ext uri="{BB962C8B-B14F-4D97-AF65-F5344CB8AC3E}">
        <p14:creationId xmlns:p14="http://schemas.microsoft.com/office/powerpoint/2010/main" val="2157814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1402E-0AFC-AA42-8970-65D1CAE74F1E}"/>
              </a:ext>
            </a:extLst>
          </p:cNvPr>
          <p:cNvSpPr>
            <a:spLocks noGrp="1"/>
          </p:cNvSpPr>
          <p:nvPr>
            <p:ph type="title"/>
          </p:nvPr>
        </p:nvSpPr>
        <p:spPr>
          <a:xfrm>
            <a:off x="616428" y="224614"/>
            <a:ext cx="4821382" cy="951044"/>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RCSTA resources</a:t>
            </a:r>
          </a:p>
        </p:txBody>
      </p:sp>
      <p:sp>
        <p:nvSpPr>
          <p:cNvPr id="3" name="Content Placeholder 2">
            <a:extLst>
              <a:ext uri="{FF2B5EF4-FFF2-40B4-BE49-F238E27FC236}">
                <a16:creationId xmlns:a16="http://schemas.microsoft.com/office/drawing/2014/main" id="{EA680A6E-8E7D-5349-8515-9E1782CB5C75}"/>
              </a:ext>
            </a:extLst>
          </p:cNvPr>
          <p:cNvSpPr>
            <a:spLocks noGrp="1"/>
          </p:cNvSpPr>
          <p:nvPr>
            <p:ph idx="1"/>
          </p:nvPr>
        </p:nvSpPr>
        <p:spPr>
          <a:xfrm>
            <a:off x="616428" y="1109918"/>
            <a:ext cx="11124468" cy="3992434"/>
          </a:xfrm>
        </p:spPr>
        <p:txBody>
          <a:bodyPr>
            <a:normAutofit fontScale="55000" lnSpcReduction="20000"/>
          </a:bodyPr>
          <a:lstStyle/>
          <a:p>
            <a:pPr>
              <a:spcAft>
                <a:spcPts val="600"/>
              </a:spcAft>
            </a:pPr>
            <a:r>
              <a:rPr lang="en-AU" sz="4200" dirty="0">
                <a:solidFill>
                  <a:schemeClr val="tx1">
                    <a:lumMod val="75000"/>
                    <a:lumOff val="25000"/>
                  </a:schemeClr>
                </a:solidFill>
                <a:latin typeface="Arial" panose="020B0604020202020204" pitchFamily="34" charset="0"/>
                <a:cs typeface="Arial" panose="020B0604020202020204" pitchFamily="34" charset="0"/>
              </a:rPr>
              <a:t>Online training module – 1 hours</a:t>
            </a:r>
          </a:p>
          <a:p>
            <a:pPr>
              <a:spcAft>
                <a:spcPts val="600"/>
              </a:spcAft>
            </a:pPr>
            <a:r>
              <a:rPr lang="en-AU" sz="4200" dirty="0">
                <a:solidFill>
                  <a:schemeClr val="tx1">
                    <a:lumMod val="75000"/>
                    <a:lumOff val="25000"/>
                  </a:schemeClr>
                </a:solidFill>
                <a:latin typeface="Arial" panose="020B0604020202020204" pitchFamily="34" charset="0"/>
                <a:cs typeface="Arial" panose="020B0604020202020204" pitchFamily="34" charset="0"/>
              </a:rPr>
              <a:t>Refresher training module – 20 mins</a:t>
            </a:r>
          </a:p>
          <a:p>
            <a:pPr>
              <a:spcAft>
                <a:spcPts val="600"/>
              </a:spcAft>
            </a:pPr>
            <a:r>
              <a:rPr lang="en-AU" sz="4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Debrief guide</a:t>
            </a:r>
          </a:p>
          <a:p>
            <a:pPr>
              <a:spcAft>
                <a:spcPts val="600"/>
              </a:spcAft>
            </a:pPr>
            <a:r>
              <a:rPr lang="en-AU" sz="4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Short scenario videos</a:t>
            </a:r>
          </a:p>
          <a:p>
            <a:pPr>
              <a:spcAft>
                <a:spcPts val="600"/>
              </a:spcAft>
            </a:pPr>
            <a:r>
              <a:rPr lang="en-AU" sz="4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Tips for service providers</a:t>
            </a:r>
          </a:p>
          <a:p>
            <a:pPr>
              <a:spcAft>
                <a:spcPts val="600"/>
              </a:spcAft>
            </a:pPr>
            <a:r>
              <a:rPr lang="en-AU" sz="4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Resources for Forgotten Australians and Care Leavers</a:t>
            </a:r>
          </a:p>
          <a:p>
            <a:pPr>
              <a:spcAft>
                <a:spcPts val="600"/>
              </a:spcAft>
            </a:pPr>
            <a:r>
              <a:rPr lang="en-AU" sz="42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Additional training module – confident conversations</a:t>
            </a:r>
          </a:p>
          <a:p>
            <a:pPr marL="0" indent="0">
              <a:spcAft>
                <a:spcPts val="600"/>
              </a:spcAft>
              <a:buNone/>
            </a:pPr>
            <a:r>
              <a:rPr lang="en-AU" sz="4200" u="sng" dirty="0">
                <a:solidFill>
                  <a:srgbClr val="0563C1"/>
                </a:solidFill>
                <a:effectLst/>
                <a:latin typeface="Arial" panose="020B0604020202020204" pitchFamily="34" charset="0"/>
                <a:ea typeface="Calibri" panose="020F0502020204030204" pitchFamily="34" charset="0"/>
                <a:hlinkClick r:id="rId3"/>
              </a:rPr>
              <a:t>https://www.helpinghand.org.au/about-us/diversity-inclusion/forgotten-australians/</a:t>
            </a:r>
            <a:endParaRPr lang="en-US" sz="4200" dirty="0">
              <a:effectLst/>
              <a:latin typeface="Calibri" panose="020F0502020204030204" pitchFamily="34" charset="0"/>
              <a:ea typeface="Calibri" panose="020F0502020204030204" pitchFamily="34" charset="0"/>
            </a:endParaRPr>
          </a:p>
          <a:p>
            <a:pPr>
              <a:spcAft>
                <a:spcPts val="600"/>
              </a:spcAft>
            </a:pPr>
            <a:endParaRPr lang="en-AU"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600"/>
              </a:spcAft>
            </a:pPr>
            <a:endParaRPr lang="en-AU" dirty="0">
              <a:latin typeface="Arial" panose="020B0604020202020204" pitchFamily="34" charset="0"/>
              <a:ea typeface="Times New Roman" panose="02020603050405020304" pitchFamily="18" charset="0"/>
              <a:cs typeface="Arial" panose="020B0604020202020204" pitchFamily="34" charset="0"/>
            </a:endParaRPr>
          </a:p>
          <a:p>
            <a:pPr marL="0" indent="0">
              <a:spcAft>
                <a:spcPts val="600"/>
              </a:spcAft>
              <a:buNone/>
            </a:pPr>
            <a:endParaRPr lang="en-AU" dirty="0">
              <a:solidFill>
                <a:srgbClr val="404040"/>
              </a:solidFill>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B6DE2AD-A9D3-CB41-B8E1-92BF1CF56D4A}"/>
              </a:ext>
            </a:extLst>
          </p:cNvPr>
          <p:cNvSpPr>
            <a:spLocks noGrp="1"/>
          </p:cNvSpPr>
          <p:nvPr>
            <p:ph type="sldNum" sz="quarter" idx="12"/>
          </p:nvPr>
        </p:nvSpPr>
        <p:spPr/>
        <p:txBody>
          <a:bodyPr/>
          <a:lstStyle/>
          <a:p>
            <a:fld id="{649330CA-A8AC-48B1-8AA9-672F010DCCE4}" type="slidenum">
              <a:rPr lang="en-AU" smtClean="0"/>
              <a:t>27</a:t>
            </a:fld>
            <a:endParaRPr lang="en-AU"/>
          </a:p>
        </p:txBody>
      </p:sp>
      <p:pic>
        <p:nvPicPr>
          <p:cNvPr id="5" name="Picture 4" descr="A picture containing lamp&#10;&#10;Description automatically generated">
            <a:extLst>
              <a:ext uri="{FF2B5EF4-FFF2-40B4-BE49-F238E27FC236}">
                <a16:creationId xmlns:a16="http://schemas.microsoft.com/office/drawing/2014/main" id="{A137700C-E913-BC4E-AC56-910E2195D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2028" y="4958543"/>
            <a:ext cx="1059972" cy="1762932"/>
          </a:xfrm>
          <a:prstGeom prst="rect">
            <a:avLst/>
          </a:prstGeom>
        </p:spPr>
      </p:pic>
      <p:pic>
        <p:nvPicPr>
          <p:cNvPr id="6" name="Picture 5" descr="A close up of a logo&#10;&#10;Description automatically generated">
            <a:extLst>
              <a:ext uri="{FF2B5EF4-FFF2-40B4-BE49-F238E27FC236}">
                <a16:creationId xmlns:a16="http://schemas.microsoft.com/office/drawing/2014/main" id="{8761DD44-C25B-4C4E-9B9E-0BD9A3349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06" y="5510436"/>
            <a:ext cx="2023437" cy="1211039"/>
          </a:xfrm>
          <a:prstGeom prst="rect">
            <a:avLst/>
          </a:prstGeom>
        </p:spPr>
      </p:pic>
      <p:pic>
        <p:nvPicPr>
          <p:cNvPr id="9" name="Picture 8">
            <a:extLst>
              <a:ext uri="{FF2B5EF4-FFF2-40B4-BE49-F238E27FC236}">
                <a16:creationId xmlns:a16="http://schemas.microsoft.com/office/drawing/2014/main" id="{C3143889-FDB9-3ECE-3791-47AE23C0EE0C}"/>
              </a:ext>
            </a:extLst>
          </p:cNvPr>
          <p:cNvPicPr>
            <a:picLocks noChangeAspect="1"/>
          </p:cNvPicPr>
          <p:nvPr/>
        </p:nvPicPr>
        <p:blipFill>
          <a:blip r:embed="rId6"/>
          <a:stretch>
            <a:fillRect/>
          </a:stretch>
        </p:blipFill>
        <p:spPr>
          <a:xfrm>
            <a:off x="4846320" y="4920670"/>
            <a:ext cx="6077989" cy="1804156"/>
          </a:xfrm>
          <a:prstGeom prst="rect">
            <a:avLst/>
          </a:prstGeom>
        </p:spPr>
      </p:pic>
      <p:pic>
        <p:nvPicPr>
          <p:cNvPr id="7" name="Picture 6" descr="A picture containing text, person, outdoor, screenshot&#10;&#10;Description automatically generated">
            <a:extLst>
              <a:ext uri="{FF2B5EF4-FFF2-40B4-BE49-F238E27FC236}">
                <a16:creationId xmlns:a16="http://schemas.microsoft.com/office/drawing/2014/main" id="{60D338AA-1616-BCBC-3143-6BEB98FFB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0964" y="0"/>
            <a:ext cx="5691044" cy="2670048"/>
          </a:xfrm>
          <a:prstGeom prst="rect">
            <a:avLst/>
          </a:prstGeom>
        </p:spPr>
      </p:pic>
    </p:spTree>
    <p:extLst>
      <p:ext uri="{BB962C8B-B14F-4D97-AF65-F5344CB8AC3E}">
        <p14:creationId xmlns:p14="http://schemas.microsoft.com/office/powerpoint/2010/main" val="454118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863A-C5C3-314E-B9F5-35599AB914AC}"/>
              </a:ext>
            </a:extLst>
          </p:cNvPr>
          <p:cNvSpPr>
            <a:spLocks noGrp="1"/>
          </p:cNvSpPr>
          <p:nvPr>
            <p:ph type="title"/>
          </p:nvPr>
        </p:nvSpPr>
        <p:spPr>
          <a:xfrm>
            <a:off x="404735" y="313963"/>
            <a:ext cx="3442855" cy="1325563"/>
          </a:xfrm>
        </p:spPr>
        <p:txBody>
          <a:bodyPr/>
          <a:lstStyle/>
          <a:p>
            <a:r>
              <a:rPr lang="en-US" b="1">
                <a:solidFill>
                  <a:schemeClr val="accent2">
                    <a:lumMod val="75000"/>
                  </a:schemeClr>
                </a:solidFill>
              </a:rPr>
              <a:t>Session 2</a:t>
            </a:r>
            <a:br>
              <a:rPr lang="en-US" b="1">
                <a:solidFill>
                  <a:schemeClr val="accent2">
                    <a:lumMod val="75000"/>
                  </a:schemeClr>
                </a:solidFill>
              </a:rPr>
            </a:br>
            <a:r>
              <a:rPr lang="en-US">
                <a:solidFill>
                  <a:schemeClr val="accent2">
                    <a:lumMod val="75000"/>
                  </a:schemeClr>
                </a:solidFill>
              </a:rPr>
              <a:t> </a:t>
            </a:r>
          </a:p>
        </p:txBody>
      </p:sp>
      <p:pic>
        <p:nvPicPr>
          <p:cNvPr id="4" name="Content Placeholder 3" descr="A group of people and a dog&#10;&#10;Description automatically generated with low confidence">
            <a:extLst>
              <a:ext uri="{FF2B5EF4-FFF2-40B4-BE49-F238E27FC236}">
                <a16:creationId xmlns:a16="http://schemas.microsoft.com/office/drawing/2014/main" id="{D902842E-D46B-BF44-AA7B-78BF08A0165C}"/>
              </a:ext>
            </a:extLst>
          </p:cNvPr>
          <p:cNvPicPr>
            <a:picLocks noGrp="1" noChangeAspect="1"/>
          </p:cNvPicPr>
          <p:nvPr>
            <p:ph idx="1"/>
          </p:nvPr>
        </p:nvPicPr>
        <p:blipFill>
          <a:blip r:embed="rId4"/>
          <a:stretch>
            <a:fillRect/>
          </a:stretch>
        </p:blipFill>
        <p:spPr>
          <a:xfrm>
            <a:off x="8476343" y="136525"/>
            <a:ext cx="3697150" cy="4351338"/>
          </a:xfrm>
          <a:prstGeom prst="rect">
            <a:avLst/>
          </a:prstGeom>
        </p:spPr>
      </p:pic>
      <p:sp>
        <p:nvSpPr>
          <p:cNvPr id="3" name="Slide Number Placeholder 2">
            <a:extLst>
              <a:ext uri="{FF2B5EF4-FFF2-40B4-BE49-F238E27FC236}">
                <a16:creationId xmlns:a16="http://schemas.microsoft.com/office/drawing/2014/main" id="{7F1E9321-81A5-4BA6-B72B-7D64ADA40825}"/>
              </a:ext>
            </a:extLst>
          </p:cNvPr>
          <p:cNvSpPr>
            <a:spLocks noGrp="1"/>
          </p:cNvSpPr>
          <p:nvPr>
            <p:ph type="sldNum" sz="quarter" idx="12"/>
          </p:nvPr>
        </p:nvSpPr>
        <p:spPr/>
        <p:txBody>
          <a:bodyPr/>
          <a:lstStyle/>
          <a:p>
            <a:fld id="{1C27FD73-6F78-3342-A79C-FD30196031C5}" type="slidenum">
              <a:rPr lang="en-US" smtClean="0"/>
              <a:t>28</a:t>
            </a:fld>
            <a:endParaRPr lang="en-US"/>
          </a:p>
        </p:txBody>
      </p:sp>
      <p:pic>
        <p:nvPicPr>
          <p:cNvPr id="8" name="Picture 7" descr="A close up of a logo&#10;&#10;Description automatically generated">
            <a:extLst>
              <a:ext uri="{FF2B5EF4-FFF2-40B4-BE49-F238E27FC236}">
                <a16:creationId xmlns:a16="http://schemas.microsoft.com/office/drawing/2014/main" id="{D9F0902E-2231-0343-8519-6B12F25E5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54" y="5576109"/>
            <a:ext cx="1913709" cy="1145366"/>
          </a:xfrm>
          <a:prstGeom prst="rect">
            <a:avLst/>
          </a:prstGeom>
        </p:spPr>
      </p:pic>
      <p:sp>
        <p:nvSpPr>
          <p:cNvPr id="6" name="TextBox 5">
            <a:extLst>
              <a:ext uri="{FF2B5EF4-FFF2-40B4-BE49-F238E27FC236}">
                <a16:creationId xmlns:a16="http://schemas.microsoft.com/office/drawing/2014/main" id="{1CB3AB92-D5B3-B11C-7F7A-6586D4674FA6}"/>
              </a:ext>
            </a:extLst>
          </p:cNvPr>
          <p:cNvSpPr txBox="1"/>
          <p:nvPr/>
        </p:nvSpPr>
        <p:spPr>
          <a:xfrm>
            <a:off x="4180114" y="3429001"/>
            <a:ext cx="6651171" cy="3170099"/>
          </a:xfrm>
          <a:prstGeom prst="rect">
            <a:avLst/>
          </a:prstGeom>
          <a:noFill/>
        </p:spPr>
        <p:txBody>
          <a:bodyPr wrap="square">
            <a:spAutoFit/>
          </a:bodyPr>
          <a:lstStyle/>
          <a:p>
            <a:endParaRPr lang="en-US" sz="4000">
              <a:hlinkClick r:id="rId6"/>
            </a:endParaRPr>
          </a:p>
          <a:p>
            <a:endParaRPr lang="en-US" sz="4000">
              <a:hlinkClick r:id="rId6"/>
            </a:endParaRPr>
          </a:p>
          <a:p>
            <a:endParaRPr lang="en-US" sz="4000">
              <a:hlinkClick r:id="rId6"/>
            </a:endParaRPr>
          </a:p>
          <a:p>
            <a:r>
              <a:rPr lang="en-US" sz="4000">
                <a:hlinkClick r:id="rId6"/>
              </a:rPr>
              <a:t>https://vimeo.com/612293547/4ddff50f9e</a:t>
            </a:r>
            <a:r>
              <a:rPr lang="en-US" sz="4000"/>
              <a:t> </a:t>
            </a:r>
          </a:p>
        </p:txBody>
      </p:sp>
      <p:pic>
        <p:nvPicPr>
          <p:cNvPr id="5" name="Online Media 4" title="Forgotten Australians Training - Interviews with Forgotten Australians">
            <a:hlinkClick r:id="" action="ppaction://media"/>
            <a:extLst>
              <a:ext uri="{FF2B5EF4-FFF2-40B4-BE49-F238E27FC236}">
                <a16:creationId xmlns:a16="http://schemas.microsoft.com/office/drawing/2014/main" id="{010B1E21-697C-4582-D292-8E5B3CA4368F}"/>
              </a:ext>
            </a:extLst>
          </p:cNvPr>
          <p:cNvPicPr>
            <a:picLocks noRot="1" noChangeAspect="1"/>
          </p:cNvPicPr>
          <p:nvPr>
            <a:videoFile r:link="rId1"/>
          </p:nvPr>
        </p:nvPicPr>
        <p:blipFill>
          <a:blip r:embed="rId7"/>
          <a:stretch>
            <a:fillRect/>
          </a:stretch>
        </p:blipFill>
        <p:spPr>
          <a:xfrm>
            <a:off x="0" y="0"/>
            <a:ext cx="8476343" cy="4767943"/>
          </a:xfrm>
          <a:prstGeom prst="rect">
            <a:avLst/>
          </a:prstGeom>
        </p:spPr>
      </p:pic>
    </p:spTree>
    <p:extLst>
      <p:ext uri="{BB962C8B-B14F-4D97-AF65-F5344CB8AC3E}">
        <p14:creationId xmlns:p14="http://schemas.microsoft.com/office/powerpoint/2010/main" val="6173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3A11-015A-2806-C3B9-9D38A124A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1422-328C-6716-ED57-5C557E1544F5}"/>
              </a:ext>
            </a:extLst>
          </p:cNvPr>
          <p:cNvSpPr>
            <a:spLocks noGrp="1"/>
          </p:cNvSpPr>
          <p:nvPr>
            <p:ph type="title"/>
          </p:nvPr>
        </p:nvSpPr>
        <p:spPr>
          <a:xfrm>
            <a:off x="404735" y="313963"/>
            <a:ext cx="3442855" cy="1325563"/>
          </a:xfrm>
        </p:spPr>
        <p:txBody>
          <a:bodyPr/>
          <a:lstStyle/>
          <a:p>
            <a:r>
              <a:rPr lang="en-US" b="1">
                <a:solidFill>
                  <a:schemeClr val="accent2">
                    <a:lumMod val="75000"/>
                  </a:schemeClr>
                </a:solidFill>
              </a:rPr>
              <a:t>Session 2</a:t>
            </a:r>
            <a:br>
              <a:rPr lang="en-US" b="1">
                <a:solidFill>
                  <a:schemeClr val="accent2">
                    <a:lumMod val="75000"/>
                  </a:schemeClr>
                </a:solidFill>
              </a:rPr>
            </a:br>
            <a:r>
              <a:rPr lang="en-US">
                <a:solidFill>
                  <a:schemeClr val="accent2">
                    <a:lumMod val="75000"/>
                  </a:schemeClr>
                </a:solidFill>
              </a:rPr>
              <a:t> </a:t>
            </a:r>
          </a:p>
        </p:txBody>
      </p:sp>
      <p:pic>
        <p:nvPicPr>
          <p:cNvPr id="4" name="Content Placeholder 3" descr="A group of people and a dog&#10;&#10;Description automatically generated with low confidence">
            <a:extLst>
              <a:ext uri="{FF2B5EF4-FFF2-40B4-BE49-F238E27FC236}">
                <a16:creationId xmlns:a16="http://schemas.microsoft.com/office/drawing/2014/main" id="{DF913CE2-737F-1827-EE46-926206038F2D}"/>
              </a:ext>
            </a:extLst>
          </p:cNvPr>
          <p:cNvPicPr>
            <a:picLocks noGrp="1" noChangeAspect="1"/>
          </p:cNvPicPr>
          <p:nvPr>
            <p:ph idx="1"/>
          </p:nvPr>
        </p:nvPicPr>
        <p:blipFill>
          <a:blip r:embed="rId3"/>
          <a:stretch>
            <a:fillRect/>
          </a:stretch>
        </p:blipFill>
        <p:spPr>
          <a:xfrm>
            <a:off x="8282396" y="2333625"/>
            <a:ext cx="3697150" cy="4351338"/>
          </a:xfrm>
          <a:prstGeom prst="rect">
            <a:avLst/>
          </a:prstGeom>
        </p:spPr>
      </p:pic>
      <p:sp>
        <p:nvSpPr>
          <p:cNvPr id="3" name="Slide Number Placeholder 2">
            <a:extLst>
              <a:ext uri="{FF2B5EF4-FFF2-40B4-BE49-F238E27FC236}">
                <a16:creationId xmlns:a16="http://schemas.microsoft.com/office/drawing/2014/main" id="{8AE360B8-32F3-47B1-A607-DC55DE3B0C13}"/>
              </a:ext>
            </a:extLst>
          </p:cNvPr>
          <p:cNvSpPr>
            <a:spLocks noGrp="1"/>
          </p:cNvSpPr>
          <p:nvPr>
            <p:ph type="sldNum" sz="quarter" idx="12"/>
          </p:nvPr>
        </p:nvSpPr>
        <p:spPr/>
        <p:txBody>
          <a:bodyPr/>
          <a:lstStyle/>
          <a:p>
            <a:fld id="{1C27FD73-6F78-3342-A79C-FD30196031C5}" type="slidenum">
              <a:rPr lang="en-US" smtClean="0"/>
              <a:t>29</a:t>
            </a:fld>
            <a:endParaRPr lang="en-US"/>
          </a:p>
        </p:txBody>
      </p:sp>
      <p:pic>
        <p:nvPicPr>
          <p:cNvPr id="8" name="Picture 7" descr="A close up of a logo&#10;&#10;Description automatically generated">
            <a:extLst>
              <a:ext uri="{FF2B5EF4-FFF2-40B4-BE49-F238E27FC236}">
                <a16:creationId xmlns:a16="http://schemas.microsoft.com/office/drawing/2014/main" id="{CFC497F3-0543-C244-D483-2A4793EFC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54" y="5576109"/>
            <a:ext cx="1913709" cy="1145366"/>
          </a:xfrm>
          <a:prstGeom prst="rect">
            <a:avLst/>
          </a:prstGeom>
        </p:spPr>
      </p:pic>
      <p:sp>
        <p:nvSpPr>
          <p:cNvPr id="6" name="TextBox 5">
            <a:extLst>
              <a:ext uri="{FF2B5EF4-FFF2-40B4-BE49-F238E27FC236}">
                <a16:creationId xmlns:a16="http://schemas.microsoft.com/office/drawing/2014/main" id="{C77219B8-B20F-3F38-139B-DF5819BF7BC9}"/>
              </a:ext>
            </a:extLst>
          </p:cNvPr>
          <p:cNvSpPr txBox="1"/>
          <p:nvPr/>
        </p:nvSpPr>
        <p:spPr>
          <a:xfrm>
            <a:off x="474890" y="2284378"/>
            <a:ext cx="8135710" cy="1323439"/>
          </a:xfrm>
          <a:prstGeom prst="rect">
            <a:avLst/>
          </a:prstGeom>
          <a:noFill/>
        </p:spPr>
        <p:txBody>
          <a:bodyPr wrap="square">
            <a:spAutoFit/>
          </a:bodyPr>
          <a:lstStyle/>
          <a:p>
            <a:r>
              <a:rPr lang="en-US" sz="4000">
                <a:solidFill>
                  <a:srgbClr val="EF7D1D"/>
                </a:solidFill>
                <a:latin typeface="Arial" panose="020B0604020202020204" pitchFamily="34" charset="0"/>
                <a:cs typeface="Arial" panose="020B0604020202020204" pitchFamily="34" charset="0"/>
              </a:rPr>
              <a:t>What does Trauma Informed Aged Care look like?</a:t>
            </a:r>
            <a:endParaRPr lang="en-US" sz="4000"/>
          </a:p>
        </p:txBody>
      </p:sp>
    </p:spTree>
    <p:extLst>
      <p:ext uri="{BB962C8B-B14F-4D97-AF65-F5344CB8AC3E}">
        <p14:creationId xmlns:p14="http://schemas.microsoft.com/office/powerpoint/2010/main" val="159572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667000" y="222250"/>
            <a:ext cx="6629400" cy="914399"/>
          </a:xfrm>
        </p:spPr>
        <p:txBody>
          <a:bodyPr>
            <a:normAutofit/>
          </a:bodyPr>
          <a:lstStyle/>
          <a:p>
            <a:pPr algn="ctr"/>
            <a:r>
              <a:rPr lang="en-US">
                <a:solidFill>
                  <a:srgbClr val="EF7D1D"/>
                </a:solidFill>
                <a:latin typeface="Arial" panose="020B0604020202020204" pitchFamily="34" charset="0"/>
                <a:cs typeface="Arial" panose="020B0604020202020204" pitchFamily="34" charset="0"/>
              </a:rPr>
              <a:t>Welcome</a:t>
            </a: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3</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
        <p:nvSpPr>
          <p:cNvPr id="14" name="Content Placeholder 13">
            <a:extLst>
              <a:ext uri="{FF2B5EF4-FFF2-40B4-BE49-F238E27FC236}">
                <a16:creationId xmlns:a16="http://schemas.microsoft.com/office/drawing/2014/main" id="{DA2E732D-64C1-0346-949E-862F2F44CF8B}"/>
              </a:ext>
            </a:extLst>
          </p:cNvPr>
          <p:cNvSpPr>
            <a:spLocks noGrp="1"/>
          </p:cNvSpPr>
          <p:nvPr>
            <p:ph idx="1"/>
          </p:nvPr>
        </p:nvSpPr>
        <p:spPr/>
        <p:txBody>
          <a:bodyPr/>
          <a:lstStyle/>
          <a:p>
            <a:pPr marL="0" indent="0">
              <a:lnSpc>
                <a:spcPct val="107000"/>
              </a:lnSpc>
              <a:spcBef>
                <a:spcPts val="0"/>
              </a:spcBef>
              <a:buNone/>
            </a:pPr>
            <a:r>
              <a:rPr lang="en-US" b="1">
                <a:latin typeface="Calibri" panose="020F0502020204030204" pitchFamily="34" charset="0"/>
                <a:cs typeface="Times New Roman" panose="02020603050405020304" pitchFamily="18" charset="0"/>
              </a:rPr>
              <a:t>Acknowledgement</a:t>
            </a:r>
            <a:endParaRPr lang="en-US"/>
          </a:p>
          <a:p>
            <a:pPr marL="0" marR="0" indent="0">
              <a:lnSpc>
                <a:spcPct val="107000"/>
              </a:lnSpc>
              <a:spcBef>
                <a:spcPts val="0"/>
              </a:spcBef>
              <a:spcAft>
                <a:spcPts val="0"/>
              </a:spcAft>
              <a:buNone/>
            </a:pPr>
            <a:r>
              <a:rPr lang="en-US" b="1">
                <a:latin typeface="Calibri" panose="020F0502020204030204" pitchFamily="34" charset="0"/>
                <a:cs typeface="Times New Roman" panose="02020603050405020304" pitchFamily="18" charset="0"/>
              </a:rPr>
              <a:t>Introductions</a:t>
            </a:r>
          </a:p>
          <a:p>
            <a:pPr marL="0" marR="0" indent="0">
              <a:lnSpc>
                <a:spcPct val="107000"/>
              </a:lnSpc>
              <a:spcBef>
                <a:spcPts val="0"/>
              </a:spcBef>
              <a:spcAft>
                <a:spcPts val="0"/>
              </a:spcAft>
              <a:buNone/>
            </a:pPr>
            <a:endParaRPr lang="en-US" b="1">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470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3D1EA-5C4F-58FE-2423-A0AC670D8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63808-D44D-7657-6D1D-1E111283D539}"/>
              </a:ext>
            </a:extLst>
          </p:cNvPr>
          <p:cNvSpPr>
            <a:spLocks noGrp="1"/>
          </p:cNvSpPr>
          <p:nvPr>
            <p:ph type="title"/>
          </p:nvPr>
        </p:nvSpPr>
        <p:spPr>
          <a:xfrm>
            <a:off x="2544311" y="197068"/>
            <a:ext cx="8121949" cy="912708"/>
          </a:xfrm>
        </p:spPr>
        <p:txBody>
          <a:bodyPr>
            <a:noAutofit/>
          </a:bodyPr>
          <a:lstStyle/>
          <a:p>
            <a:r>
              <a:rPr lang="en-US" sz="4000">
                <a:solidFill>
                  <a:srgbClr val="EF7D1D"/>
                </a:solidFill>
                <a:latin typeface="Arial" panose="020B0604020202020204" pitchFamily="34" charset="0"/>
                <a:cs typeface="Arial" panose="020B0604020202020204" pitchFamily="34" charset="0"/>
              </a:rPr>
              <a:t>6 trauma informed care principles</a:t>
            </a:r>
          </a:p>
        </p:txBody>
      </p:sp>
      <p:sp>
        <p:nvSpPr>
          <p:cNvPr id="4" name="Slide Number Placeholder 3">
            <a:extLst>
              <a:ext uri="{FF2B5EF4-FFF2-40B4-BE49-F238E27FC236}">
                <a16:creationId xmlns:a16="http://schemas.microsoft.com/office/drawing/2014/main" id="{ACF4BD41-9961-57CA-4D40-B01F6FB71ED3}"/>
              </a:ext>
            </a:extLst>
          </p:cNvPr>
          <p:cNvSpPr>
            <a:spLocks noGrp="1"/>
          </p:cNvSpPr>
          <p:nvPr>
            <p:ph type="sldNum" sz="quarter" idx="12"/>
          </p:nvPr>
        </p:nvSpPr>
        <p:spPr/>
        <p:txBody>
          <a:bodyPr/>
          <a:lstStyle/>
          <a:p>
            <a:fld id="{649330CA-A8AC-48B1-8AA9-672F010DCCE4}" type="slidenum">
              <a:rPr lang="en-AU" smtClean="0"/>
              <a:t>30</a:t>
            </a:fld>
            <a:endParaRPr lang="en-AU"/>
          </a:p>
        </p:txBody>
      </p:sp>
      <p:pic>
        <p:nvPicPr>
          <p:cNvPr id="7" name="Picture 6" descr="A picture containing lamp&#10;&#10;Description automatically generated">
            <a:extLst>
              <a:ext uri="{FF2B5EF4-FFF2-40B4-BE49-F238E27FC236}">
                <a16:creationId xmlns:a16="http://schemas.microsoft.com/office/drawing/2014/main" id="{F6066FC7-E76F-F1DB-8F4A-BEE91658D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6644" y="5015150"/>
            <a:ext cx="1059972" cy="176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94B7E37E-6269-53C3-2167-B65037DC0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754491"/>
            <a:ext cx="1532709" cy="917335"/>
          </a:xfrm>
          <a:prstGeom prst="rect">
            <a:avLst/>
          </a:prstGeom>
        </p:spPr>
      </p:pic>
      <p:sp>
        <p:nvSpPr>
          <p:cNvPr id="11" name="TextBox 10">
            <a:extLst>
              <a:ext uri="{FF2B5EF4-FFF2-40B4-BE49-F238E27FC236}">
                <a16:creationId xmlns:a16="http://schemas.microsoft.com/office/drawing/2014/main" id="{A414F9BD-9E87-1BBC-2BBC-96CB6CC3C66A}"/>
              </a:ext>
            </a:extLst>
          </p:cNvPr>
          <p:cNvSpPr txBox="1"/>
          <p:nvPr/>
        </p:nvSpPr>
        <p:spPr>
          <a:xfrm>
            <a:off x="1293225" y="1109776"/>
            <a:ext cx="9862455" cy="5293757"/>
          </a:xfrm>
          <a:prstGeom prst="rect">
            <a:avLst/>
          </a:prstGeom>
          <a:noFill/>
        </p:spPr>
        <p:txBody>
          <a:bodyPr wrap="square">
            <a:spAutoFit/>
          </a:bodyPr>
          <a:lstStyle/>
          <a:p>
            <a:pPr marL="457200" indent="-457200" algn="l">
              <a:spcAft>
                <a:spcPts val="1200"/>
              </a:spcAft>
              <a:buFont typeface="Arial" panose="020B0604020202020204" pitchFamily="34" charset="0"/>
              <a:buChar char="•"/>
            </a:pPr>
            <a:r>
              <a:rPr lang="en-US" sz="3200" b="1" i="0">
                <a:solidFill>
                  <a:srgbClr val="22272B"/>
                </a:solidFill>
                <a:effectLst/>
                <a:latin typeface="PublicSans"/>
              </a:rPr>
              <a:t>Safety</a:t>
            </a:r>
            <a:r>
              <a:rPr lang="en-US" sz="3200" b="0" i="0">
                <a:solidFill>
                  <a:srgbClr val="22272B"/>
                </a:solidFill>
                <a:effectLst/>
                <a:latin typeface="PublicSans"/>
              </a:rPr>
              <a:t> – emotional as well as physical e.g. is the environment welcoming?</a:t>
            </a:r>
            <a:endParaRPr lang="en-US" sz="3200">
              <a:solidFill>
                <a:srgbClr val="22272B"/>
              </a:solidFill>
              <a:latin typeface="PublicSans"/>
            </a:endParaRPr>
          </a:p>
          <a:p>
            <a:pPr marL="457200" indent="-457200" algn="l">
              <a:spcAft>
                <a:spcPts val="1200"/>
              </a:spcAft>
              <a:buFont typeface="Arial" panose="020B0604020202020204" pitchFamily="34" charset="0"/>
              <a:buChar char="•"/>
            </a:pPr>
            <a:r>
              <a:rPr lang="en-US" sz="3200" b="1" i="0">
                <a:solidFill>
                  <a:srgbClr val="22272B"/>
                </a:solidFill>
                <a:effectLst/>
                <a:latin typeface="PublicSans"/>
              </a:rPr>
              <a:t>Trust </a:t>
            </a:r>
            <a:r>
              <a:rPr lang="en-US" sz="3200" b="0" i="0">
                <a:solidFill>
                  <a:srgbClr val="22272B"/>
                </a:solidFill>
                <a:effectLst/>
                <a:latin typeface="PublicSans"/>
              </a:rPr>
              <a:t>– is the service sensitive to people’s needs?</a:t>
            </a:r>
            <a:endParaRPr lang="en-US" sz="3200">
              <a:solidFill>
                <a:srgbClr val="22272B"/>
              </a:solidFill>
              <a:latin typeface="PublicSans"/>
            </a:endParaRPr>
          </a:p>
          <a:p>
            <a:pPr marL="457200" indent="-457200" algn="l">
              <a:spcAft>
                <a:spcPts val="1200"/>
              </a:spcAft>
              <a:buFont typeface="Arial" panose="020B0604020202020204" pitchFamily="34" charset="0"/>
              <a:buChar char="•"/>
            </a:pPr>
            <a:r>
              <a:rPr lang="en-US" sz="3200" b="1" i="0">
                <a:solidFill>
                  <a:srgbClr val="22272B"/>
                </a:solidFill>
                <a:effectLst/>
                <a:latin typeface="PublicSans"/>
              </a:rPr>
              <a:t>Choice </a:t>
            </a:r>
            <a:r>
              <a:rPr lang="en-US" sz="3200" b="0" i="0">
                <a:solidFill>
                  <a:srgbClr val="22272B"/>
                </a:solidFill>
                <a:effectLst/>
                <a:latin typeface="PublicSans"/>
              </a:rPr>
              <a:t>– do you provide opportunity for choice?</a:t>
            </a:r>
          </a:p>
          <a:p>
            <a:pPr marL="457200" indent="-457200" algn="l">
              <a:spcAft>
                <a:spcPts val="1200"/>
              </a:spcAft>
              <a:buFont typeface="Arial" panose="020B0604020202020204" pitchFamily="34" charset="0"/>
              <a:buChar char="•"/>
            </a:pPr>
            <a:r>
              <a:rPr lang="en-US" sz="3200" b="1" i="0">
                <a:solidFill>
                  <a:srgbClr val="22272B"/>
                </a:solidFill>
                <a:effectLst/>
                <a:latin typeface="PublicSans"/>
              </a:rPr>
              <a:t>Collaboration </a:t>
            </a:r>
            <a:r>
              <a:rPr lang="en-US" sz="3200" b="0" i="0">
                <a:solidFill>
                  <a:srgbClr val="22272B"/>
                </a:solidFill>
                <a:effectLst/>
                <a:latin typeface="PublicSans"/>
              </a:rPr>
              <a:t>– do you communicate a sense of ‘doing with’ rather than ‘doing to’?</a:t>
            </a:r>
          </a:p>
          <a:p>
            <a:pPr marL="457200" indent="-457200" algn="l">
              <a:spcAft>
                <a:spcPts val="1200"/>
              </a:spcAft>
              <a:buFont typeface="Arial" panose="020B0604020202020204" pitchFamily="34" charset="0"/>
              <a:buChar char="•"/>
            </a:pPr>
            <a:r>
              <a:rPr lang="en-US" sz="3200" b="1" i="0">
                <a:solidFill>
                  <a:srgbClr val="22272B"/>
                </a:solidFill>
                <a:effectLst/>
                <a:latin typeface="PublicSans"/>
              </a:rPr>
              <a:t>Empowerment </a:t>
            </a:r>
            <a:r>
              <a:rPr lang="en-US" sz="3200" b="0" i="0">
                <a:solidFill>
                  <a:srgbClr val="22272B"/>
                </a:solidFill>
                <a:effectLst/>
                <a:latin typeface="PublicSans"/>
              </a:rPr>
              <a:t>– is empowering people a key focus?</a:t>
            </a:r>
          </a:p>
          <a:p>
            <a:pPr marL="457200" indent="-457200" algn="l">
              <a:spcAft>
                <a:spcPts val="1200"/>
              </a:spcAft>
              <a:buFont typeface="Arial" panose="020B0604020202020204" pitchFamily="34" charset="0"/>
              <a:buChar char="•"/>
            </a:pPr>
            <a:r>
              <a:rPr lang="en-US" sz="3200" b="1" i="0">
                <a:solidFill>
                  <a:srgbClr val="22272B"/>
                </a:solidFill>
                <a:effectLst/>
                <a:latin typeface="PublicSans"/>
              </a:rPr>
              <a:t>Respect for Diversity </a:t>
            </a:r>
            <a:r>
              <a:rPr lang="en-US" sz="3200" b="0" i="0">
                <a:solidFill>
                  <a:srgbClr val="22272B"/>
                </a:solidFill>
                <a:effectLst/>
                <a:latin typeface="PublicSans"/>
              </a:rPr>
              <a:t>– do you respect diversity in all its forms</a:t>
            </a:r>
            <a:r>
              <a:rPr lang="en-US" sz="2800" b="0" i="0">
                <a:solidFill>
                  <a:srgbClr val="22272B"/>
                </a:solidFill>
                <a:effectLst/>
                <a:latin typeface="PublicSans"/>
              </a:rPr>
              <a:t>?</a:t>
            </a:r>
          </a:p>
        </p:txBody>
      </p:sp>
    </p:spTree>
    <p:extLst>
      <p:ext uri="{BB962C8B-B14F-4D97-AF65-F5344CB8AC3E}">
        <p14:creationId xmlns:p14="http://schemas.microsoft.com/office/powerpoint/2010/main" val="1205817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0273-BDE8-064A-9D11-940042AEA428}"/>
              </a:ext>
            </a:extLst>
          </p:cNvPr>
          <p:cNvSpPr>
            <a:spLocks noGrp="1"/>
          </p:cNvSpPr>
          <p:nvPr>
            <p:ph type="title"/>
          </p:nvPr>
        </p:nvSpPr>
        <p:spPr>
          <a:xfrm>
            <a:off x="2544311" y="197068"/>
            <a:ext cx="8121949" cy="912708"/>
          </a:xfrm>
        </p:spPr>
        <p:txBody>
          <a:bodyPr>
            <a:noAutofit/>
          </a:bodyPr>
          <a:lstStyle/>
          <a:p>
            <a:r>
              <a:rPr lang="en-US" sz="4000">
                <a:solidFill>
                  <a:srgbClr val="EF7D1D"/>
                </a:solidFill>
                <a:latin typeface="Arial" panose="020B0604020202020204" pitchFamily="34" charset="0"/>
                <a:cs typeface="Arial" panose="020B0604020202020204" pitchFamily="34" charset="0"/>
              </a:rPr>
              <a:t>Achieving safe and inclusive care</a:t>
            </a:r>
          </a:p>
        </p:txBody>
      </p:sp>
      <p:sp>
        <p:nvSpPr>
          <p:cNvPr id="3" name="Content Placeholder 2">
            <a:extLst>
              <a:ext uri="{FF2B5EF4-FFF2-40B4-BE49-F238E27FC236}">
                <a16:creationId xmlns:a16="http://schemas.microsoft.com/office/drawing/2014/main" id="{36E20289-63C2-F646-B1AC-F4FF84E0D0B1}"/>
              </a:ext>
            </a:extLst>
          </p:cNvPr>
          <p:cNvSpPr>
            <a:spLocks noGrp="1"/>
          </p:cNvSpPr>
          <p:nvPr>
            <p:ph idx="1"/>
          </p:nvPr>
        </p:nvSpPr>
        <p:spPr>
          <a:xfrm>
            <a:off x="1219200" y="1207363"/>
            <a:ext cx="10426700" cy="4941569"/>
          </a:xfrm>
        </p:spPr>
        <p:txBody>
          <a:bodyPr>
            <a:normAutofit lnSpcReduction="10000"/>
          </a:bodyPr>
          <a:lstStyle/>
          <a:p>
            <a:pPr marL="355600" indent="-342900"/>
            <a:r>
              <a:rPr lang="en-AU">
                <a:latin typeface="Arial" panose="020B0604020202020204" pitchFamily="34" charset="0"/>
                <a:cs typeface="Arial" panose="020B0604020202020204" pitchFamily="34" charset="0"/>
              </a:rPr>
              <a:t>Establish trust and safety</a:t>
            </a:r>
          </a:p>
          <a:p>
            <a:pPr marL="355600" indent="-342900"/>
            <a:r>
              <a:rPr lang="en-AU">
                <a:latin typeface="Arial" panose="020B0604020202020204" pitchFamily="34" charset="0"/>
                <a:cs typeface="Arial" panose="020B0604020202020204" pitchFamily="34" charset="0"/>
              </a:rPr>
              <a:t>Providing peer support</a:t>
            </a:r>
          </a:p>
          <a:p>
            <a:pPr marL="355600" indent="-342900"/>
            <a:r>
              <a:rPr lang="en-AU">
                <a:latin typeface="Arial" panose="020B0604020202020204" pitchFamily="34" charset="0"/>
                <a:cs typeface="Arial" panose="020B0604020202020204" pitchFamily="34" charset="0"/>
              </a:rPr>
              <a:t>Sharing power - collaboration</a:t>
            </a:r>
          </a:p>
          <a:p>
            <a:pPr marL="355600" indent="-342900"/>
            <a:r>
              <a:rPr lang="en-AU">
                <a:latin typeface="Arial" panose="020B0604020202020204" pitchFamily="34" charset="0"/>
                <a:cs typeface="Arial" panose="020B0604020202020204" pitchFamily="34" charset="0"/>
              </a:rPr>
              <a:t>Respecting personal space</a:t>
            </a:r>
          </a:p>
          <a:p>
            <a:pPr marL="355600" indent="-342900"/>
            <a:r>
              <a:rPr lang="en-AU">
                <a:latin typeface="Arial" panose="020B0604020202020204" pitchFamily="34" charset="0"/>
                <a:cs typeface="Arial" panose="020B0604020202020204" pitchFamily="34" charset="0"/>
              </a:rPr>
              <a:t>Choice and voice </a:t>
            </a:r>
          </a:p>
          <a:p>
            <a:pPr marL="355600" indent="-342900"/>
            <a:r>
              <a:rPr lang="en-AU">
                <a:latin typeface="Arial" panose="020B0604020202020204" pitchFamily="34" charset="0"/>
                <a:cs typeface="Arial" panose="020B0604020202020204" pitchFamily="34" charset="0"/>
              </a:rPr>
              <a:t>Flexible service delivery</a:t>
            </a:r>
          </a:p>
          <a:p>
            <a:pPr marL="355600" indent="-342900"/>
            <a:r>
              <a:rPr lang="en-AU">
                <a:latin typeface="Arial" panose="020B0604020202020204" pitchFamily="34" charset="0"/>
                <a:cs typeface="Arial" panose="020B0604020202020204" pitchFamily="34" charset="0"/>
              </a:rPr>
              <a:t>Respecting diversity </a:t>
            </a:r>
          </a:p>
          <a:p>
            <a:pPr marL="355600" indent="-342900"/>
            <a:r>
              <a:rPr lang="en-AU">
                <a:latin typeface="Arial" panose="020B0604020202020204" pitchFamily="34" charset="0"/>
                <a:cs typeface="Arial" panose="020B0604020202020204" pitchFamily="34" charset="0"/>
              </a:rPr>
              <a:t>Understand impact of trauma</a:t>
            </a:r>
          </a:p>
          <a:p>
            <a:pPr marL="355600" indent="-342900"/>
            <a:r>
              <a:rPr lang="en-AU">
                <a:latin typeface="Arial" panose="020B0604020202020204" pitchFamily="34" charset="0"/>
                <a:cs typeface="Arial" panose="020B0604020202020204" pitchFamily="34" charset="0"/>
              </a:rPr>
              <a:t>Understand history and experiences</a:t>
            </a:r>
          </a:p>
          <a:p>
            <a:pPr marL="355600" indent="-342900"/>
            <a:r>
              <a:rPr lang="en-AU">
                <a:latin typeface="Arial" panose="020B0604020202020204" pitchFamily="34" charset="0"/>
                <a:cs typeface="Arial" panose="020B0604020202020204" pitchFamily="34" charset="0"/>
              </a:rPr>
              <a:t>Identify Forgotten Australians at intake / assessment</a:t>
            </a:r>
          </a:p>
          <a:p>
            <a:endParaRPr lang="en-US" sz="2600"/>
          </a:p>
        </p:txBody>
      </p:sp>
      <p:sp>
        <p:nvSpPr>
          <p:cNvPr id="4" name="Slide Number Placeholder 3">
            <a:extLst>
              <a:ext uri="{FF2B5EF4-FFF2-40B4-BE49-F238E27FC236}">
                <a16:creationId xmlns:a16="http://schemas.microsoft.com/office/drawing/2014/main" id="{58DF082B-8310-D843-9B9F-E9D14722CBE3}"/>
              </a:ext>
            </a:extLst>
          </p:cNvPr>
          <p:cNvSpPr>
            <a:spLocks noGrp="1"/>
          </p:cNvSpPr>
          <p:nvPr>
            <p:ph type="sldNum" sz="quarter" idx="12"/>
          </p:nvPr>
        </p:nvSpPr>
        <p:spPr/>
        <p:txBody>
          <a:bodyPr/>
          <a:lstStyle/>
          <a:p>
            <a:fld id="{649330CA-A8AC-48B1-8AA9-672F010DCCE4}" type="slidenum">
              <a:rPr lang="en-AU" smtClean="0"/>
              <a:t>31</a:t>
            </a:fld>
            <a:endParaRPr lang="en-AU"/>
          </a:p>
        </p:txBody>
      </p:sp>
      <p:pic>
        <p:nvPicPr>
          <p:cNvPr id="7" name="Picture 6" descr="A picture containing lamp&#10;&#10;Description automatically generated">
            <a:extLst>
              <a:ext uri="{FF2B5EF4-FFF2-40B4-BE49-F238E27FC236}">
                <a16:creationId xmlns:a16="http://schemas.microsoft.com/office/drawing/2014/main" id="{78515610-F2C8-D642-9B8E-8BF310730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6644" y="5015150"/>
            <a:ext cx="1059972" cy="176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B33CBF72-906F-A643-A51F-16B5D8665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754491"/>
            <a:ext cx="1532709" cy="917335"/>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A1FFA791-D98F-284A-9F4E-875424DF884F}"/>
              </a:ext>
            </a:extLst>
          </p:cNvPr>
          <p:cNvPicPr>
            <a:picLocks noChangeAspect="1"/>
          </p:cNvPicPr>
          <p:nvPr/>
        </p:nvPicPr>
        <p:blipFill rotWithShape="1">
          <a:blip r:embed="rId5">
            <a:extLst>
              <a:ext uri="{28A0092B-C50C-407E-A947-70E740481C1C}">
                <a14:useLocalDpi xmlns:a14="http://schemas.microsoft.com/office/drawing/2010/main" val="0"/>
              </a:ext>
            </a:extLst>
          </a:blip>
          <a:srcRect l="1645" r="2" b="2"/>
          <a:stretch/>
        </p:blipFill>
        <p:spPr>
          <a:xfrm>
            <a:off x="8429410" y="1821181"/>
            <a:ext cx="2543390" cy="2679717"/>
          </a:xfrm>
          <a:prstGeom prst="rect">
            <a:avLst/>
          </a:prstGeom>
        </p:spPr>
      </p:pic>
    </p:spTree>
    <p:extLst>
      <p:ext uri="{BB962C8B-B14F-4D97-AF65-F5344CB8AC3E}">
        <p14:creationId xmlns:p14="http://schemas.microsoft.com/office/powerpoint/2010/main" val="676709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0273-BDE8-064A-9D11-940042AEA428}"/>
              </a:ext>
            </a:extLst>
          </p:cNvPr>
          <p:cNvSpPr>
            <a:spLocks noGrp="1"/>
          </p:cNvSpPr>
          <p:nvPr>
            <p:ph type="title"/>
          </p:nvPr>
        </p:nvSpPr>
        <p:spPr>
          <a:xfrm>
            <a:off x="1335373" y="45507"/>
            <a:ext cx="8121949" cy="912708"/>
          </a:xfrm>
        </p:spPr>
        <p:txBody>
          <a:bodyPr>
            <a:noAutofit/>
          </a:bodyPr>
          <a:lstStyle/>
          <a:p>
            <a:pPr algn="ctr"/>
            <a:r>
              <a:rPr lang="en-US" sz="4000">
                <a:solidFill>
                  <a:srgbClr val="EF7D1D"/>
                </a:solidFill>
                <a:latin typeface="Arial" panose="020B0604020202020204" pitchFamily="34" charset="0"/>
                <a:cs typeface="Arial" panose="020B0604020202020204" pitchFamily="34" charset="0"/>
              </a:rPr>
              <a:t>Practical tips</a:t>
            </a:r>
          </a:p>
        </p:txBody>
      </p:sp>
      <p:sp>
        <p:nvSpPr>
          <p:cNvPr id="3" name="Content Placeholder 2">
            <a:extLst>
              <a:ext uri="{FF2B5EF4-FFF2-40B4-BE49-F238E27FC236}">
                <a16:creationId xmlns:a16="http://schemas.microsoft.com/office/drawing/2014/main" id="{36E20289-63C2-F646-B1AC-F4FF84E0D0B1}"/>
              </a:ext>
            </a:extLst>
          </p:cNvPr>
          <p:cNvSpPr>
            <a:spLocks noGrp="1"/>
          </p:cNvSpPr>
          <p:nvPr>
            <p:ph idx="1"/>
          </p:nvPr>
        </p:nvSpPr>
        <p:spPr>
          <a:xfrm>
            <a:off x="429491" y="958215"/>
            <a:ext cx="7161754" cy="2436004"/>
          </a:xfrm>
        </p:spPr>
        <p:txBody>
          <a:bodyPr>
            <a:noAutofit/>
          </a:bodyPr>
          <a:lstStyle/>
          <a:p>
            <a:pPr marL="355600" indent="-342900"/>
            <a:r>
              <a:rPr lang="en-AU">
                <a:latin typeface="Arial" panose="020B0604020202020204" pitchFamily="34" charset="0"/>
                <a:cs typeface="Arial" panose="020B0604020202020204" pitchFamily="34" charset="0"/>
              </a:rPr>
              <a:t>Use people’s names – not ‘love’ or ‘dear’</a:t>
            </a:r>
          </a:p>
          <a:p>
            <a:pPr marL="355600" indent="-342900"/>
            <a:r>
              <a:rPr lang="en-AU">
                <a:latin typeface="Arial" panose="020B0604020202020204" pitchFamily="34" charset="0"/>
                <a:cs typeface="Arial" panose="020B0604020202020204" pitchFamily="34" charset="0"/>
              </a:rPr>
              <a:t>Provide consistent care team as much as possible</a:t>
            </a:r>
          </a:p>
          <a:p>
            <a:pPr marL="355600" indent="-342900"/>
            <a:r>
              <a:rPr lang="en-AU">
                <a:latin typeface="Arial" panose="020B0604020202020204" pitchFamily="34" charset="0"/>
                <a:cs typeface="Arial" panose="020B0604020202020204" pitchFamily="34" charset="0"/>
              </a:rPr>
              <a:t>Keep clients/residents advised if something needs to changes in their care</a:t>
            </a:r>
          </a:p>
          <a:p>
            <a:pPr marL="355600" indent="-342900"/>
            <a:r>
              <a:rPr lang="en-AU">
                <a:latin typeface="Arial" panose="020B0604020202020204" pitchFamily="34" charset="0"/>
                <a:cs typeface="Arial" panose="020B0604020202020204" pitchFamily="34" charset="0"/>
              </a:rPr>
              <a:t>Provide options for what and where to eat</a:t>
            </a:r>
          </a:p>
          <a:p>
            <a:pPr marL="355600" indent="-342900"/>
            <a:r>
              <a:rPr lang="en-AU">
                <a:latin typeface="Arial" panose="020B0604020202020204" pitchFamily="34" charset="0"/>
                <a:cs typeface="Arial" panose="020B0604020202020204" pitchFamily="34" charset="0"/>
              </a:rPr>
              <a:t>Ask for gender preferences in the provision of care, especially personal care</a:t>
            </a:r>
          </a:p>
          <a:p>
            <a:pPr marL="355600" indent="-342900"/>
            <a:endParaRPr lang="en-AU">
              <a:latin typeface="Arial" panose="020B0604020202020204" pitchFamily="34" charset="0"/>
              <a:cs typeface="Arial" panose="020B0604020202020204" pitchFamily="34" charset="0"/>
            </a:endParaRPr>
          </a:p>
          <a:p>
            <a:pPr marL="355600" indent="-342900"/>
            <a:endParaRPr lang="en-AU">
              <a:latin typeface="Arial" panose="020B0604020202020204" pitchFamily="34" charset="0"/>
              <a:cs typeface="Arial" panose="020B0604020202020204" pitchFamily="34" charset="0"/>
            </a:endParaRPr>
          </a:p>
          <a:p>
            <a:pPr marL="355600" indent="-342900"/>
            <a:endParaRPr lang="en-AU">
              <a:solidFill>
                <a:schemeClr val="accent6">
                  <a:lumMod val="75000"/>
                </a:schemeClr>
              </a:solidFill>
              <a:latin typeface="Arial" panose="020B0604020202020204" pitchFamily="34" charset="0"/>
              <a:cs typeface="Arial" panose="020B0604020202020204" pitchFamily="34" charset="0"/>
            </a:endParaRPr>
          </a:p>
          <a:p>
            <a:endParaRPr lang="en-US"/>
          </a:p>
        </p:txBody>
      </p:sp>
      <p:pic>
        <p:nvPicPr>
          <p:cNvPr id="6" name="Picture 5" descr="A person sitting at a table&#10;&#10;Description automatically generated">
            <a:extLst>
              <a:ext uri="{FF2B5EF4-FFF2-40B4-BE49-F238E27FC236}">
                <a16:creationId xmlns:a16="http://schemas.microsoft.com/office/drawing/2014/main" id="{BE1B7DE0-AA45-66E6-77CD-F13EB58DA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877" y="992995"/>
            <a:ext cx="3832715" cy="2555143"/>
          </a:xfrm>
          <a:prstGeom prst="rect">
            <a:avLst/>
          </a:prstGeom>
        </p:spPr>
      </p:pic>
      <p:pic>
        <p:nvPicPr>
          <p:cNvPr id="5" name="Picture 4" descr="A close up of a logo&#10;&#10;Description automatically generated">
            <a:extLst>
              <a:ext uri="{FF2B5EF4-FFF2-40B4-BE49-F238E27FC236}">
                <a16:creationId xmlns:a16="http://schemas.microsoft.com/office/drawing/2014/main" id="{810CC827-44CB-9E0A-8EBD-A0B96843B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AAFAC5F9-8D74-A745-8B24-9A38765AD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2246837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0273-BDE8-064A-9D11-940042AEA428}"/>
              </a:ext>
            </a:extLst>
          </p:cNvPr>
          <p:cNvSpPr>
            <a:spLocks noGrp="1"/>
          </p:cNvSpPr>
          <p:nvPr>
            <p:ph type="title"/>
          </p:nvPr>
        </p:nvSpPr>
        <p:spPr>
          <a:xfrm>
            <a:off x="1335373" y="45507"/>
            <a:ext cx="8121949" cy="912708"/>
          </a:xfrm>
        </p:spPr>
        <p:txBody>
          <a:bodyPr>
            <a:noAutofit/>
          </a:bodyPr>
          <a:lstStyle/>
          <a:p>
            <a:pPr algn="ctr"/>
            <a:r>
              <a:rPr lang="en-US" sz="4000">
                <a:solidFill>
                  <a:srgbClr val="EF7D1D"/>
                </a:solidFill>
                <a:latin typeface="Arial" panose="020B0604020202020204" pitchFamily="34" charset="0"/>
                <a:cs typeface="Arial" panose="020B0604020202020204" pitchFamily="34" charset="0"/>
              </a:rPr>
              <a:t>Practical tips</a:t>
            </a:r>
          </a:p>
        </p:txBody>
      </p:sp>
      <p:sp>
        <p:nvSpPr>
          <p:cNvPr id="9" name="TextBox 8">
            <a:extLst>
              <a:ext uri="{FF2B5EF4-FFF2-40B4-BE49-F238E27FC236}">
                <a16:creationId xmlns:a16="http://schemas.microsoft.com/office/drawing/2014/main" id="{F30FD383-7A64-ED53-9419-226E0522372E}"/>
              </a:ext>
            </a:extLst>
          </p:cNvPr>
          <p:cNvSpPr txBox="1"/>
          <p:nvPr/>
        </p:nvSpPr>
        <p:spPr>
          <a:xfrm>
            <a:off x="403877" y="1097112"/>
            <a:ext cx="7666888" cy="5139869"/>
          </a:xfrm>
          <a:prstGeom prst="rect">
            <a:avLst/>
          </a:prstGeom>
          <a:noFill/>
        </p:spPr>
        <p:txBody>
          <a:bodyPr wrap="square" rtlCol="0">
            <a:spAutoFit/>
          </a:bodyPr>
          <a:lstStyle/>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Recognise aggressive behaviour as possibly being linked to trauma</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Don’t move people’s possessions around unnecessarily</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Respect privacy and preferences – doors open/closed, knocking</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choice as much as possible – </a:t>
            </a:r>
            <a:r>
              <a:rPr kumimoji="0" lang="en-AU"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eg</a:t>
            </a: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shower times, mealtimes</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 alternatives to participation in group activities including, for example, Christmas or Mothers’ Day which can be triggering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810CC827-44CB-9E0A-8EBD-A0B96843B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AAFAC5F9-8D74-A745-8B24-9A38765AD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6" name="Picture 5">
            <a:extLst>
              <a:ext uri="{FF2B5EF4-FFF2-40B4-BE49-F238E27FC236}">
                <a16:creationId xmlns:a16="http://schemas.microsoft.com/office/drawing/2014/main" id="{E2207B5E-E0F8-6392-546A-2A1435899A42}"/>
              </a:ext>
            </a:extLst>
          </p:cNvPr>
          <p:cNvPicPr>
            <a:picLocks noChangeAspect="1"/>
          </p:cNvPicPr>
          <p:nvPr/>
        </p:nvPicPr>
        <p:blipFill>
          <a:blip r:embed="rId5"/>
          <a:stretch>
            <a:fillRect/>
          </a:stretch>
        </p:blipFill>
        <p:spPr>
          <a:xfrm>
            <a:off x="8765710" y="501861"/>
            <a:ext cx="3116777" cy="4226140"/>
          </a:xfrm>
          <a:prstGeom prst="rect">
            <a:avLst/>
          </a:prstGeom>
        </p:spPr>
      </p:pic>
      <p:sp>
        <p:nvSpPr>
          <p:cNvPr id="7" name="TextBox 6">
            <a:extLst>
              <a:ext uri="{FF2B5EF4-FFF2-40B4-BE49-F238E27FC236}">
                <a16:creationId xmlns:a16="http://schemas.microsoft.com/office/drawing/2014/main" id="{9B225F7F-A179-2A79-1D99-769BB759A7C1}"/>
              </a:ext>
            </a:extLst>
          </p:cNvPr>
          <p:cNvSpPr txBox="1"/>
          <p:nvPr/>
        </p:nvSpPr>
        <p:spPr>
          <a:xfrm>
            <a:off x="8309238" y="4815023"/>
            <a:ext cx="3186000" cy="369332"/>
          </a:xfrm>
          <a:prstGeom prst="rect">
            <a:avLst/>
          </a:prstGeom>
          <a:noFill/>
        </p:spPr>
        <p:txBody>
          <a:bodyPr wrap="none" rtlCol="0">
            <a:spAutoFit/>
          </a:bodyPr>
          <a:lstStyle/>
          <a:p>
            <a:r>
              <a:rPr lang="en-AU"/>
              <a:t>Care leaver memorial - Brisbane</a:t>
            </a:r>
          </a:p>
        </p:txBody>
      </p:sp>
    </p:spTree>
    <p:extLst>
      <p:ext uri="{BB962C8B-B14F-4D97-AF65-F5344CB8AC3E}">
        <p14:creationId xmlns:p14="http://schemas.microsoft.com/office/powerpoint/2010/main" val="2644764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CECDA-B2D5-4487-A3B4-5B8BE9C9C1D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802CDE-4110-2F6F-1244-FC97626C5F96}"/>
              </a:ext>
            </a:extLst>
          </p:cNvPr>
          <p:cNvSpPr>
            <a:spLocks noGrp="1"/>
          </p:cNvSpPr>
          <p:nvPr>
            <p:ph idx="1"/>
          </p:nvPr>
        </p:nvSpPr>
        <p:spPr>
          <a:xfrm>
            <a:off x="859536" y="1021043"/>
            <a:ext cx="10749423" cy="4818966"/>
          </a:xfrm>
        </p:spPr>
        <p:txBody>
          <a:bodyPr>
            <a:normAutofit lnSpcReduction="10000"/>
          </a:bodyPr>
          <a:lstStyle/>
          <a:p>
            <a:pPr marL="457200" lvl="1" indent="0">
              <a:buNone/>
            </a:pPr>
            <a:r>
              <a:rPr lang="en-US" sz="2800">
                <a:latin typeface="Arial" panose="020B0604020202020204" pitchFamily="34" charset="0"/>
                <a:cs typeface="Arial" panose="020B0604020202020204" pitchFamily="34" charset="0"/>
              </a:rPr>
              <a:t>From 2023, all Stolen Generations survivors are aged 50 or over</a:t>
            </a:r>
          </a:p>
          <a:p>
            <a:pPr marL="457200" lvl="1" indent="0">
              <a:buNone/>
            </a:pPr>
            <a:endParaRPr lang="en-US" sz="2800">
              <a:latin typeface="Arial" panose="020B0604020202020204" pitchFamily="34" charset="0"/>
              <a:cs typeface="Arial" panose="020B0604020202020204" pitchFamily="34" charset="0"/>
            </a:endParaRPr>
          </a:p>
          <a:p>
            <a:pPr marL="457200" lvl="1" indent="0">
              <a:buNone/>
            </a:pPr>
            <a:r>
              <a:rPr lang="en-US" sz="2800">
                <a:latin typeface="Arial" panose="020B0604020202020204" pitchFamily="34" charset="0"/>
                <a:cs typeface="Arial" panose="020B0604020202020204" pitchFamily="34" charset="0"/>
              </a:rPr>
              <a:t>Common triggers:</a:t>
            </a:r>
          </a:p>
          <a:p>
            <a:pPr lvl="1">
              <a:buFontTx/>
              <a:buChar char="-"/>
            </a:pPr>
            <a:r>
              <a:rPr lang="en-US" sz="2800">
                <a:latin typeface="Arial" panose="020B0604020202020204" pitchFamily="34" charset="0"/>
                <a:cs typeface="Arial" panose="020B0604020202020204" pitchFamily="34" charset="0"/>
              </a:rPr>
              <a:t>Clinical settings</a:t>
            </a:r>
          </a:p>
          <a:p>
            <a:pPr lvl="1">
              <a:buFontTx/>
              <a:buChar char="-"/>
            </a:pPr>
            <a:r>
              <a:rPr lang="en-US" sz="2800">
                <a:latin typeface="Arial" panose="020B0604020202020204" pitchFamily="34" charset="0"/>
                <a:cs typeface="Arial" panose="020B0604020202020204" pitchFamily="34" charset="0"/>
              </a:rPr>
              <a:t>Tone of voice/authority</a:t>
            </a:r>
          </a:p>
          <a:p>
            <a:pPr lvl="1">
              <a:buFontTx/>
              <a:buChar char="-"/>
            </a:pPr>
            <a:r>
              <a:rPr lang="en-US" sz="2800">
                <a:latin typeface="Arial" panose="020B0604020202020204" pitchFamily="34" charset="0"/>
                <a:cs typeface="Arial" panose="020B0604020202020204" pitchFamily="34" charset="0"/>
              </a:rPr>
              <a:t>Facial expressions and gestures</a:t>
            </a:r>
          </a:p>
          <a:p>
            <a:pPr lvl="1">
              <a:buFontTx/>
              <a:buChar char="-"/>
            </a:pPr>
            <a:r>
              <a:rPr lang="en-US" sz="2800">
                <a:latin typeface="Arial" panose="020B0604020202020204" pitchFamily="34" charset="0"/>
                <a:cs typeface="Arial" panose="020B0604020202020204" pitchFamily="34" charset="0"/>
              </a:rPr>
              <a:t>Any situation that brings back feelings of the lack of control</a:t>
            </a:r>
          </a:p>
          <a:p>
            <a:pPr lvl="1">
              <a:buFontTx/>
              <a:buChar char="-"/>
            </a:pPr>
            <a:r>
              <a:rPr lang="en-US" sz="2800">
                <a:latin typeface="Arial" panose="020B0604020202020204" pitchFamily="34" charset="0"/>
                <a:cs typeface="Arial" panose="020B0604020202020204" pitchFamily="34" charset="0"/>
              </a:rPr>
              <a:t>Singing of Christian songs</a:t>
            </a:r>
          </a:p>
          <a:p>
            <a:pPr lvl="1">
              <a:buFontTx/>
              <a:buChar char="-"/>
            </a:pPr>
            <a:r>
              <a:rPr lang="en-US" sz="2800">
                <a:latin typeface="Arial" panose="020B0604020202020204" pitchFamily="34" charset="0"/>
                <a:cs typeface="Arial" panose="020B0604020202020204" pitchFamily="34" charset="0"/>
              </a:rPr>
              <a:t>Being bathed</a:t>
            </a:r>
          </a:p>
          <a:p>
            <a:pPr lvl="1">
              <a:buFontTx/>
              <a:buChar char="-"/>
            </a:pPr>
            <a:r>
              <a:rPr lang="en-US" sz="2800">
                <a:latin typeface="Arial" panose="020B0604020202020204" pitchFamily="34" charset="0"/>
                <a:cs typeface="Arial" panose="020B0604020202020204" pitchFamily="34" charset="0"/>
              </a:rPr>
              <a:t>Keys jangling, loud sudden noises</a:t>
            </a:r>
          </a:p>
          <a:p>
            <a:pPr lvl="1">
              <a:buFont typeface="Wingdings" panose="05000000000000000000" pitchFamily="2" charset="2"/>
              <a:buChar char="§"/>
            </a:pPr>
            <a:endParaRPr lang="en-US">
              <a:latin typeface="Arial" panose="020B0604020202020204" pitchFamily="34" charset="0"/>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E5010EE2-B85E-F5D7-AD6F-498380267236}"/>
              </a:ext>
            </a:extLst>
          </p:cNvPr>
          <p:cNvSpPr>
            <a:spLocks noGrp="1"/>
          </p:cNvSpPr>
          <p:nvPr>
            <p:ph type="sldNum" sz="quarter" idx="12"/>
          </p:nvPr>
        </p:nvSpPr>
        <p:spPr/>
        <p:txBody>
          <a:bodyPr/>
          <a:lstStyle/>
          <a:p>
            <a:fld id="{649330CA-A8AC-48B1-8AA9-672F010DCCE4}" type="slidenum">
              <a:rPr lang="en-AU" smtClean="0"/>
              <a:t>34</a:t>
            </a:fld>
            <a:endParaRPr lang="en-AU"/>
          </a:p>
        </p:txBody>
      </p:sp>
      <p:sp>
        <p:nvSpPr>
          <p:cNvPr id="7" name="Title 1">
            <a:extLst>
              <a:ext uri="{FF2B5EF4-FFF2-40B4-BE49-F238E27FC236}">
                <a16:creationId xmlns:a16="http://schemas.microsoft.com/office/drawing/2014/main" id="{78E2BFAC-5343-F3A9-7A2E-A3A87B5B9902}"/>
              </a:ext>
            </a:extLst>
          </p:cNvPr>
          <p:cNvSpPr>
            <a:spLocks noGrp="1"/>
          </p:cNvSpPr>
          <p:nvPr>
            <p:ph type="title"/>
          </p:nvPr>
        </p:nvSpPr>
        <p:spPr>
          <a:xfrm>
            <a:off x="3820263" y="532884"/>
            <a:ext cx="7017913" cy="517374"/>
          </a:xfrm>
        </p:spPr>
        <p:txBody>
          <a:bodyPr>
            <a:normAutofit fontScale="90000"/>
          </a:bodyPr>
          <a:lstStyle/>
          <a:p>
            <a:r>
              <a:rPr lang="en-US" sz="4000">
                <a:solidFill>
                  <a:srgbClr val="EF7D1D"/>
                </a:solidFill>
                <a:latin typeface="Arial" panose="020B0604020202020204" pitchFamily="34" charset="0"/>
                <a:cs typeface="Arial" panose="020B0604020202020204" pitchFamily="34" charset="0"/>
              </a:rPr>
              <a:t>Stolen Generations</a:t>
            </a:r>
            <a:br>
              <a:rPr lang="en-US" sz="4000">
                <a:solidFill>
                  <a:srgbClr val="EF7D1D"/>
                </a:solidFill>
                <a:latin typeface="Arial" panose="020B0604020202020204" pitchFamily="34" charset="0"/>
                <a:cs typeface="Arial" panose="020B0604020202020204" pitchFamily="34" charset="0"/>
              </a:rPr>
            </a:br>
            <a:endParaRPr lang="en-AU" sz="4000">
              <a:solidFill>
                <a:srgbClr val="EF7D1D"/>
              </a:solidFill>
              <a:latin typeface="Arial" panose="020B0604020202020204" pitchFamily="34" charset="0"/>
              <a:cs typeface="Arial" panose="020B0604020202020204" pitchFamily="34" charset="0"/>
            </a:endParaRPr>
          </a:p>
        </p:txBody>
      </p:sp>
      <p:pic>
        <p:nvPicPr>
          <p:cNvPr id="5" name="Picture 4" descr="A picture containing lamp&#10;&#10;Description automatically generated">
            <a:extLst>
              <a:ext uri="{FF2B5EF4-FFF2-40B4-BE49-F238E27FC236}">
                <a16:creationId xmlns:a16="http://schemas.microsoft.com/office/drawing/2014/main" id="{EBC433C8-19AE-22EF-E6E8-627370A1A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028" y="4958543"/>
            <a:ext cx="1059972" cy="176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16498D78-05CE-2772-9B16-17F9F5A0E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06" y="5475959"/>
            <a:ext cx="2023437" cy="1211039"/>
          </a:xfrm>
          <a:prstGeom prst="rect">
            <a:avLst/>
          </a:prstGeom>
        </p:spPr>
      </p:pic>
    </p:spTree>
    <p:extLst>
      <p:ext uri="{BB962C8B-B14F-4D97-AF65-F5344CB8AC3E}">
        <p14:creationId xmlns:p14="http://schemas.microsoft.com/office/powerpoint/2010/main" val="3397202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A658D-72DE-D266-4CE2-342330DC6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3F457-0F7B-B61D-E0A3-F739A13CD750}"/>
              </a:ext>
            </a:extLst>
          </p:cNvPr>
          <p:cNvSpPr>
            <a:spLocks noGrp="1"/>
          </p:cNvSpPr>
          <p:nvPr>
            <p:ph type="title"/>
          </p:nvPr>
        </p:nvSpPr>
        <p:spPr>
          <a:xfrm>
            <a:off x="1335373" y="45507"/>
            <a:ext cx="8121949" cy="912708"/>
          </a:xfrm>
        </p:spPr>
        <p:txBody>
          <a:bodyPr>
            <a:noAutofit/>
          </a:bodyPr>
          <a:lstStyle/>
          <a:p>
            <a:pPr algn="ctr"/>
            <a:r>
              <a:rPr lang="en-US" sz="4000">
                <a:solidFill>
                  <a:srgbClr val="EF7D1D"/>
                </a:solidFill>
                <a:latin typeface="Arial" panose="020B0604020202020204" pitchFamily="34" charset="0"/>
                <a:cs typeface="Arial" panose="020B0604020202020204" pitchFamily="34" charset="0"/>
              </a:rPr>
              <a:t>For Stolen Generations</a:t>
            </a:r>
          </a:p>
        </p:txBody>
      </p:sp>
      <p:sp>
        <p:nvSpPr>
          <p:cNvPr id="9" name="TextBox 8">
            <a:extLst>
              <a:ext uri="{FF2B5EF4-FFF2-40B4-BE49-F238E27FC236}">
                <a16:creationId xmlns:a16="http://schemas.microsoft.com/office/drawing/2014/main" id="{AF3D2BE6-889A-75EE-6355-BAF4D6553142}"/>
              </a:ext>
            </a:extLst>
          </p:cNvPr>
          <p:cNvSpPr txBox="1"/>
          <p:nvPr/>
        </p:nvSpPr>
        <p:spPr>
          <a:xfrm>
            <a:off x="403877" y="1097112"/>
            <a:ext cx="7666888" cy="5139869"/>
          </a:xfrm>
          <a:prstGeom prst="rect">
            <a:avLst/>
          </a:prstGeom>
          <a:noFill/>
        </p:spPr>
        <p:txBody>
          <a:bodyPr wrap="square" rtlCol="0">
            <a:spAutoFit/>
          </a:bodyPr>
          <a:lstStyle/>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of kin – community connection</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Connection to country</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Discrimination and racism</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Touch/personal care</a:t>
            </a:r>
          </a:p>
          <a:p>
            <a:pPr marL="355600" indent="-342900">
              <a:buFont typeface="Arial" panose="020B0604020202020204" pitchFamily="34" charset="0"/>
              <a:buChar char="•"/>
              <a:defRPr/>
            </a:pPr>
            <a:r>
              <a:rPr lang="en-AU" sz="2800">
                <a:solidFill>
                  <a:prstClr val="black"/>
                </a:solidFill>
                <a:latin typeface="Arial" panose="020B0604020202020204" pitchFamily="34" charset="0"/>
                <a:cs typeface="Arial" panose="020B0604020202020204" pitchFamily="34" charset="0"/>
              </a:rPr>
              <a:t>Gender/taboo issues</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High standards of cleanliness and appearance</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Lack of documentation – concerns about things being written down about them</a:t>
            </a:r>
          </a:p>
          <a:p>
            <a:pPr marL="12700" marR="0" lvl="0" algn="l" defTabSz="914400" rtl="0" eaLnBrk="1" fontAlgn="auto" latinLnBrk="0" hangingPunct="1">
              <a:lnSpc>
                <a:spcPct val="100000"/>
              </a:lnSpc>
              <a:spcBef>
                <a:spcPts val="0"/>
              </a:spcBef>
              <a:spcAft>
                <a:spcPts val="0"/>
              </a:spcAft>
              <a:buClrTx/>
              <a:buSzTx/>
              <a:tabLst/>
              <a:defRPr/>
            </a:pPr>
            <a:endPar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1B1E4D49-70EF-8FF5-F677-A5DE457B9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83D422C8-D48C-537F-35E9-11FA9B056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4" name="Picture 3">
            <a:extLst>
              <a:ext uri="{FF2B5EF4-FFF2-40B4-BE49-F238E27FC236}">
                <a16:creationId xmlns:a16="http://schemas.microsoft.com/office/drawing/2014/main" id="{5C59DDD9-4539-14E8-1CF7-4ADA0B5EDD17}"/>
              </a:ext>
            </a:extLst>
          </p:cNvPr>
          <p:cNvPicPr>
            <a:picLocks noChangeAspect="1"/>
          </p:cNvPicPr>
          <p:nvPr/>
        </p:nvPicPr>
        <p:blipFill>
          <a:blip r:embed="rId5"/>
          <a:stretch>
            <a:fillRect/>
          </a:stretch>
        </p:blipFill>
        <p:spPr>
          <a:xfrm>
            <a:off x="7322958" y="915885"/>
            <a:ext cx="4268727" cy="3207810"/>
          </a:xfrm>
          <a:prstGeom prst="rect">
            <a:avLst/>
          </a:prstGeom>
        </p:spPr>
      </p:pic>
      <p:sp>
        <p:nvSpPr>
          <p:cNvPr id="6" name="TextBox 5">
            <a:extLst>
              <a:ext uri="{FF2B5EF4-FFF2-40B4-BE49-F238E27FC236}">
                <a16:creationId xmlns:a16="http://schemas.microsoft.com/office/drawing/2014/main" id="{C42BC323-FC25-9DDA-3DC4-9D126B7EAD60}"/>
              </a:ext>
            </a:extLst>
          </p:cNvPr>
          <p:cNvSpPr txBox="1"/>
          <p:nvPr/>
        </p:nvSpPr>
        <p:spPr>
          <a:xfrm>
            <a:off x="9008414" y="4193143"/>
            <a:ext cx="2583271" cy="646331"/>
          </a:xfrm>
          <a:prstGeom prst="rect">
            <a:avLst/>
          </a:prstGeom>
          <a:noFill/>
        </p:spPr>
        <p:txBody>
          <a:bodyPr wrap="none" rtlCol="0">
            <a:spAutoFit/>
          </a:bodyPr>
          <a:lstStyle/>
          <a:p>
            <a:r>
              <a:rPr lang="en-AU"/>
              <a:t>Stolen Generation plaque</a:t>
            </a:r>
          </a:p>
          <a:p>
            <a:r>
              <a:rPr lang="en-AU"/>
              <a:t>Kalinga Park, Brisbane</a:t>
            </a:r>
          </a:p>
        </p:txBody>
      </p:sp>
    </p:spTree>
    <p:extLst>
      <p:ext uri="{BB962C8B-B14F-4D97-AF65-F5344CB8AC3E}">
        <p14:creationId xmlns:p14="http://schemas.microsoft.com/office/powerpoint/2010/main" val="59018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D7930-7DFC-56D6-DC58-9921797C3B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1C06B-1C3C-7BDF-0071-FB94FCCE0495}"/>
              </a:ext>
            </a:extLst>
          </p:cNvPr>
          <p:cNvSpPr>
            <a:spLocks noGrp="1"/>
          </p:cNvSpPr>
          <p:nvPr>
            <p:ph type="title"/>
          </p:nvPr>
        </p:nvSpPr>
        <p:spPr>
          <a:xfrm>
            <a:off x="1335373" y="45507"/>
            <a:ext cx="8121949" cy="912708"/>
          </a:xfrm>
        </p:spPr>
        <p:txBody>
          <a:bodyPr>
            <a:noAutofit/>
          </a:bodyPr>
          <a:lstStyle/>
          <a:p>
            <a:pPr algn="ctr"/>
            <a:r>
              <a:rPr lang="en-US" sz="4000">
                <a:solidFill>
                  <a:srgbClr val="EF7D1D"/>
                </a:solidFill>
                <a:latin typeface="Arial" panose="020B0604020202020204" pitchFamily="34" charset="0"/>
                <a:cs typeface="Arial" panose="020B0604020202020204" pitchFamily="34" charset="0"/>
              </a:rPr>
              <a:t>For Stolen Generations</a:t>
            </a:r>
          </a:p>
        </p:txBody>
      </p:sp>
      <p:sp>
        <p:nvSpPr>
          <p:cNvPr id="9" name="TextBox 8">
            <a:extLst>
              <a:ext uri="{FF2B5EF4-FFF2-40B4-BE49-F238E27FC236}">
                <a16:creationId xmlns:a16="http://schemas.microsoft.com/office/drawing/2014/main" id="{B26C111A-B120-A145-7494-0D71AA6E7318}"/>
              </a:ext>
            </a:extLst>
          </p:cNvPr>
          <p:cNvSpPr txBox="1"/>
          <p:nvPr/>
        </p:nvSpPr>
        <p:spPr>
          <a:xfrm>
            <a:off x="33921" y="958215"/>
            <a:ext cx="7723195" cy="7294305"/>
          </a:xfrm>
          <a:prstGeom prst="rect">
            <a:avLst/>
          </a:prstGeom>
          <a:noFill/>
        </p:spPr>
        <p:txBody>
          <a:bodyPr wrap="square" rtlCol="0">
            <a:spAutoFit/>
          </a:bodyPr>
          <a:lstStyle/>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 healing opportunities </a:t>
            </a:r>
            <a:r>
              <a:rPr kumimoji="0" lang="en-AU"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eg</a:t>
            </a:r>
            <a:r>
              <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art (in consultation with survivors); outdoor spaces</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Cultural and kinship details considered in care planning – </a:t>
            </a:r>
            <a:r>
              <a:rPr lang="en-AU" sz="2800" err="1">
                <a:solidFill>
                  <a:prstClr val="black"/>
                </a:solidFill>
                <a:latin typeface="Arial" panose="020B0604020202020204" pitchFamily="34" charset="0"/>
                <a:cs typeface="Arial" panose="020B0604020202020204" pitchFamily="34" charset="0"/>
              </a:rPr>
              <a:t>eg</a:t>
            </a:r>
            <a:r>
              <a:rPr lang="en-AU" sz="2800">
                <a:solidFill>
                  <a:prstClr val="black"/>
                </a:solidFill>
                <a:latin typeface="Arial" panose="020B0604020202020204" pitchFamily="34" charset="0"/>
                <a:cs typeface="Arial" panose="020B0604020202020204" pitchFamily="34" charset="0"/>
              </a:rPr>
              <a:t> important people, significant dates</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Support contact with community</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Partnerships with trusted </a:t>
            </a:r>
            <a:r>
              <a:rPr lang="en-AU" sz="2800" err="1">
                <a:solidFill>
                  <a:prstClr val="black"/>
                </a:solidFill>
                <a:latin typeface="Arial" panose="020B0604020202020204" pitchFamily="34" charset="0"/>
                <a:cs typeface="Arial" panose="020B0604020202020204" pitchFamily="34" charset="0"/>
              </a:rPr>
              <a:t>organanisations</a:t>
            </a:r>
            <a:endParaRPr lang="en-AU" sz="2800">
              <a:solidFill>
                <a:prstClr val="black"/>
              </a:solidFill>
              <a:latin typeface="Arial" panose="020B0604020202020204" pitchFamily="34" charset="0"/>
              <a:cs typeface="Arial" panose="020B0604020202020204" pitchFamily="34" charset="0"/>
            </a:endParaRP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Support people to know about their rights and how to raise issues</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Support cultural safety and call out racism</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a:solidFill>
                  <a:prstClr val="black"/>
                </a:solidFill>
                <a:latin typeface="Arial" panose="020B0604020202020204" pitchFamily="34" charset="0"/>
                <a:cs typeface="Arial" panose="020B0604020202020204" pitchFamily="34" charset="0"/>
              </a:rPr>
              <a:t>Support Indigenous staff</a:t>
            </a:r>
          </a:p>
          <a:p>
            <a:pPr marL="12700" marR="0" lvl="0" algn="l" defTabSz="914400" rtl="0" eaLnBrk="1" fontAlgn="auto" latinLnBrk="0" hangingPunct="1">
              <a:lnSpc>
                <a:spcPct val="100000"/>
              </a:lnSpc>
              <a:spcBef>
                <a:spcPts val="0"/>
              </a:spcBef>
              <a:spcAft>
                <a:spcPts val="0"/>
              </a:spcAft>
              <a:buClrTx/>
              <a:buSzTx/>
              <a:tabLst/>
              <a:defRPr/>
            </a:pPr>
            <a:r>
              <a:rPr lang="en-US" sz="2800">
                <a:hlinkClick r:id="rId3"/>
              </a:rPr>
              <a:t>Working-with-Stolen-Generations-Aged-Care-fact-sheet.pdf (healingfoundation.org.au)</a:t>
            </a:r>
            <a:endParaRPr lang="en-AU" sz="2800">
              <a:solidFill>
                <a:prstClr val="black"/>
              </a:solidFill>
              <a:latin typeface="Arial" panose="020B0604020202020204" pitchFamily="34" charset="0"/>
              <a:cs typeface="Arial" panose="020B0604020202020204" pitchFamily="34" charset="0"/>
            </a:endParaRPr>
          </a:p>
          <a:p>
            <a:pPr marL="12700" marR="0" lvl="0" algn="l" defTabSz="914400" rtl="0" eaLnBrk="1" fontAlgn="auto" latinLnBrk="0" hangingPunct="1">
              <a:lnSpc>
                <a:spcPct val="100000"/>
              </a:lnSpc>
              <a:spcBef>
                <a:spcPts val="0"/>
              </a:spcBef>
              <a:spcAft>
                <a:spcPts val="0"/>
              </a:spcAft>
              <a:buClrTx/>
              <a:buSzTx/>
              <a:tabLst/>
              <a:defRPr/>
            </a:pPr>
            <a:r>
              <a:rPr lang="en-AU" sz="2800">
                <a:solidFill>
                  <a:prstClr val="black"/>
                </a:solidFill>
                <a:latin typeface="Arial" panose="020B0604020202020204" pitchFamily="34" charset="0"/>
                <a:cs typeface="Arial" panose="020B0604020202020204" pitchFamily="34" charset="0"/>
              </a:rPr>
              <a:t>			</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picture containing lamp&#10;&#10;Description automatically generated">
            <a:extLst>
              <a:ext uri="{FF2B5EF4-FFF2-40B4-BE49-F238E27FC236}">
                <a16:creationId xmlns:a16="http://schemas.microsoft.com/office/drawing/2014/main" id="{4F2A2F87-BEA3-25F2-3BC9-7AEEE434C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7" name="Picture 6">
            <a:extLst>
              <a:ext uri="{FF2B5EF4-FFF2-40B4-BE49-F238E27FC236}">
                <a16:creationId xmlns:a16="http://schemas.microsoft.com/office/drawing/2014/main" id="{B72DA88B-17B1-DA1A-B1F4-A82550CDAE50}"/>
              </a:ext>
            </a:extLst>
          </p:cNvPr>
          <p:cNvPicPr>
            <a:picLocks noChangeAspect="1"/>
          </p:cNvPicPr>
          <p:nvPr/>
        </p:nvPicPr>
        <p:blipFill>
          <a:blip r:embed="rId5"/>
          <a:stretch>
            <a:fillRect/>
          </a:stretch>
        </p:blipFill>
        <p:spPr>
          <a:xfrm>
            <a:off x="8073520" y="168425"/>
            <a:ext cx="3861457" cy="5027030"/>
          </a:xfrm>
          <a:prstGeom prst="rect">
            <a:avLst/>
          </a:prstGeom>
        </p:spPr>
      </p:pic>
    </p:spTree>
    <p:extLst>
      <p:ext uri="{BB962C8B-B14F-4D97-AF65-F5344CB8AC3E}">
        <p14:creationId xmlns:p14="http://schemas.microsoft.com/office/powerpoint/2010/main" val="3887088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044F-3D29-DCD5-9734-025FE3848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7E1FD-8C04-A1D2-7962-06153C1A8513}"/>
              </a:ext>
            </a:extLst>
          </p:cNvPr>
          <p:cNvSpPr>
            <a:spLocks noGrp="1"/>
          </p:cNvSpPr>
          <p:nvPr>
            <p:ph type="title"/>
          </p:nvPr>
        </p:nvSpPr>
        <p:spPr>
          <a:xfrm>
            <a:off x="1086928" y="224614"/>
            <a:ext cx="9678838" cy="951044"/>
          </a:xfrm>
        </p:spPr>
        <p:txBody>
          <a:bodyPr>
            <a:normAutofit fontScale="90000"/>
          </a:bodyPr>
          <a:lstStyle/>
          <a:p>
            <a:pPr algn="ctr"/>
            <a:r>
              <a:rPr lang="en-US" sz="4000">
                <a:solidFill>
                  <a:srgbClr val="EF7D1D"/>
                </a:solidFill>
                <a:latin typeface="Arial" panose="020B0604020202020204" pitchFamily="34" charset="0"/>
                <a:cs typeface="Arial" panose="020B0604020202020204" pitchFamily="34" charset="0"/>
              </a:rPr>
              <a:t>Case studies/examples from your own experience</a:t>
            </a:r>
          </a:p>
        </p:txBody>
      </p:sp>
      <p:sp>
        <p:nvSpPr>
          <p:cNvPr id="3" name="Content Placeholder 2">
            <a:extLst>
              <a:ext uri="{FF2B5EF4-FFF2-40B4-BE49-F238E27FC236}">
                <a16:creationId xmlns:a16="http://schemas.microsoft.com/office/drawing/2014/main" id="{2BCD0A70-48DA-B9F8-ADDA-05C98FB40AA2}"/>
              </a:ext>
            </a:extLst>
          </p:cNvPr>
          <p:cNvSpPr>
            <a:spLocks noGrp="1"/>
          </p:cNvSpPr>
          <p:nvPr>
            <p:ph idx="1"/>
          </p:nvPr>
        </p:nvSpPr>
        <p:spPr>
          <a:xfrm>
            <a:off x="616428" y="1281368"/>
            <a:ext cx="4965222" cy="3434765"/>
          </a:xfrm>
        </p:spPr>
        <p:txBody>
          <a:bodyPr>
            <a:normAutofit/>
          </a:bodyPr>
          <a:lstStyle/>
          <a:p>
            <a:pPr>
              <a:spcAft>
                <a:spcPts val="600"/>
              </a:spcAft>
            </a:pPr>
            <a:endParaRPr lang="en-AU">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600"/>
              </a:spcAft>
            </a:pPr>
            <a:endParaRPr lang="en-AU">
              <a:latin typeface="Arial" panose="020B0604020202020204" pitchFamily="34" charset="0"/>
              <a:ea typeface="Times New Roman" panose="02020603050405020304" pitchFamily="18" charset="0"/>
              <a:cs typeface="Arial" panose="020B0604020202020204" pitchFamily="34" charset="0"/>
            </a:endParaRPr>
          </a:p>
          <a:p>
            <a:pPr marL="0" indent="0">
              <a:spcAft>
                <a:spcPts val="600"/>
              </a:spcAft>
              <a:buNone/>
            </a:pPr>
            <a:endParaRPr lang="en-AU">
              <a:solidFill>
                <a:srgbClr val="40404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7" name="TextBox 6">
            <a:extLst>
              <a:ext uri="{FF2B5EF4-FFF2-40B4-BE49-F238E27FC236}">
                <a16:creationId xmlns:a16="http://schemas.microsoft.com/office/drawing/2014/main" id="{CAE2EC14-5B2E-CB05-3E1B-FB366DF05F5E}"/>
              </a:ext>
            </a:extLst>
          </p:cNvPr>
          <p:cNvSpPr txBox="1"/>
          <p:nvPr/>
        </p:nvSpPr>
        <p:spPr>
          <a:xfrm>
            <a:off x="616428" y="1464495"/>
            <a:ext cx="4128100" cy="523220"/>
          </a:xfrm>
          <a:prstGeom prst="rect">
            <a:avLst/>
          </a:prstGeom>
          <a:noFill/>
        </p:spPr>
        <p:txBody>
          <a:bodyPr wrap="square" rtlCol="0">
            <a:spAutoFit/>
          </a:bodyPr>
          <a:lstStyle/>
          <a:p>
            <a:pPr marL="457200" indent="-457200">
              <a:buFont typeface="Arial" panose="020B0604020202020204" pitchFamily="34" charset="0"/>
              <a:buChar char="•"/>
            </a:pPr>
            <a:endParaRPr lang="en-AU" sz="2800">
              <a:latin typeface="Arial" panose="020B0604020202020204" pitchFamily="34" charset="0"/>
              <a:cs typeface="Arial" panose="020B0604020202020204" pitchFamily="34" charset="0"/>
            </a:endParaRPr>
          </a:p>
        </p:txBody>
      </p:sp>
      <p:pic>
        <p:nvPicPr>
          <p:cNvPr id="10" name="Picture 9" descr="A picture containing lamp&#10;&#10;Description automatically generated">
            <a:extLst>
              <a:ext uri="{FF2B5EF4-FFF2-40B4-BE49-F238E27FC236}">
                <a16:creationId xmlns:a16="http://schemas.microsoft.com/office/drawing/2014/main" id="{36CE5481-3F07-9BCE-8FCD-32D0F41EE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5" name="Picture 4">
            <a:extLst>
              <a:ext uri="{FF2B5EF4-FFF2-40B4-BE49-F238E27FC236}">
                <a16:creationId xmlns:a16="http://schemas.microsoft.com/office/drawing/2014/main" id="{4785682D-F282-9CB4-C6CA-C690974340C5}"/>
              </a:ext>
            </a:extLst>
          </p:cNvPr>
          <p:cNvPicPr>
            <a:picLocks noChangeAspect="1"/>
          </p:cNvPicPr>
          <p:nvPr/>
        </p:nvPicPr>
        <p:blipFill>
          <a:blip r:embed="rId4"/>
          <a:stretch>
            <a:fillRect/>
          </a:stretch>
        </p:blipFill>
        <p:spPr>
          <a:xfrm>
            <a:off x="3269281" y="1238459"/>
            <a:ext cx="5653437" cy="5451116"/>
          </a:xfrm>
          <a:prstGeom prst="rect">
            <a:avLst/>
          </a:prstGeom>
        </p:spPr>
      </p:pic>
    </p:spTree>
    <p:extLst>
      <p:ext uri="{BB962C8B-B14F-4D97-AF65-F5344CB8AC3E}">
        <p14:creationId xmlns:p14="http://schemas.microsoft.com/office/powerpoint/2010/main" val="540667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162024"/>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Specialisation verification</a:t>
            </a:r>
          </a:p>
        </p:txBody>
      </p:sp>
      <p:sp>
        <p:nvSpPr>
          <p:cNvPr id="8" name="TextBox 7">
            <a:extLst>
              <a:ext uri="{FF2B5EF4-FFF2-40B4-BE49-F238E27FC236}">
                <a16:creationId xmlns:a16="http://schemas.microsoft.com/office/drawing/2014/main" id="{F3E7F5BC-03C8-1A4E-998F-8EFB46EC4C0A}"/>
              </a:ext>
            </a:extLst>
          </p:cNvPr>
          <p:cNvSpPr txBox="1"/>
          <p:nvPr/>
        </p:nvSpPr>
        <p:spPr>
          <a:xfrm>
            <a:off x="201973" y="1058156"/>
            <a:ext cx="11151827" cy="830997"/>
          </a:xfrm>
          <a:prstGeom prst="rect">
            <a:avLst/>
          </a:prstGeom>
          <a:noFill/>
        </p:spPr>
        <p:txBody>
          <a:bodyPr wrap="square" rtlCol="0">
            <a:spAutoFit/>
          </a:bodyPr>
          <a:lstStyle/>
          <a:p>
            <a:endParaRPr lang="en-US" sz="24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sp>
        <p:nvSpPr>
          <p:cNvPr id="3" name="TextBox 2">
            <a:extLst>
              <a:ext uri="{FF2B5EF4-FFF2-40B4-BE49-F238E27FC236}">
                <a16:creationId xmlns:a16="http://schemas.microsoft.com/office/drawing/2014/main" id="{F0F046B8-3FBE-5E92-8601-AC3C4B07A759}"/>
              </a:ext>
            </a:extLst>
          </p:cNvPr>
          <p:cNvSpPr txBox="1"/>
          <p:nvPr/>
        </p:nvSpPr>
        <p:spPr>
          <a:xfrm>
            <a:off x="520085" y="1272985"/>
            <a:ext cx="7680017" cy="4524315"/>
          </a:xfrm>
          <a:prstGeom prst="rect">
            <a:avLst/>
          </a:prstGeom>
          <a:noFill/>
        </p:spPr>
        <p:txBody>
          <a:bodyPr wrap="square" rtlCol="0">
            <a:spAutoFit/>
          </a:bodyPr>
          <a:lstStyle/>
          <a:p>
            <a:pPr marL="514350" indent="-514350">
              <a:buFont typeface="+mj-lt"/>
              <a:buAutoNum type="arabicPeriod"/>
            </a:pPr>
            <a:r>
              <a:rPr lang="en-US" sz="3200">
                <a:latin typeface="Arial" panose="020B0604020202020204" pitchFamily="34" charset="0"/>
                <a:cs typeface="Arial" panose="020B0604020202020204" pitchFamily="34" charset="0"/>
              </a:rPr>
              <a:t>care leaver on staff/champion</a:t>
            </a:r>
          </a:p>
          <a:p>
            <a:pPr marL="514350" indent="-514350">
              <a:buFont typeface="+mj-lt"/>
              <a:buAutoNum type="arabicPeriod"/>
            </a:pPr>
            <a:r>
              <a:rPr lang="en-US" sz="3200">
                <a:latin typeface="Arial" panose="020B0604020202020204" pitchFamily="34" charset="0"/>
                <a:cs typeface="Arial" panose="020B0604020202020204" pitchFamily="34" charset="0"/>
              </a:rPr>
              <a:t>connection to care leaver support service</a:t>
            </a:r>
          </a:p>
          <a:p>
            <a:pPr marL="514350" indent="-514350">
              <a:buFont typeface="+mj-lt"/>
              <a:buAutoNum type="arabicPeriod"/>
            </a:pPr>
            <a:r>
              <a:rPr lang="en-US" sz="3200">
                <a:latin typeface="Arial" panose="020B0604020202020204" pitchFamily="34" charset="0"/>
                <a:cs typeface="Arial" panose="020B0604020202020204" pitchFamily="34" charset="0"/>
              </a:rPr>
              <a:t>90% staff trained</a:t>
            </a:r>
          </a:p>
          <a:p>
            <a:pPr marL="514350" indent="-514350">
              <a:buFont typeface="+mj-lt"/>
              <a:buAutoNum type="arabicPeriod"/>
            </a:pPr>
            <a:r>
              <a:rPr lang="en-US" sz="3200">
                <a:latin typeface="Arial" panose="020B0604020202020204" pitchFamily="34" charset="0"/>
                <a:cs typeface="Arial" panose="020B0604020202020204" pitchFamily="34" charset="0"/>
              </a:rPr>
              <a:t>physical environment </a:t>
            </a:r>
          </a:p>
          <a:p>
            <a:pPr marL="514350" indent="-514350">
              <a:buFont typeface="+mj-lt"/>
              <a:buAutoNum type="arabicPeriod"/>
            </a:pPr>
            <a:r>
              <a:rPr lang="en-US" sz="3200">
                <a:latin typeface="Arial" panose="020B0604020202020204" pitchFamily="34" charset="0"/>
                <a:cs typeface="Arial" panose="020B0604020202020204" pitchFamily="34" charset="0"/>
              </a:rPr>
              <a:t>care leaver on governance body</a:t>
            </a:r>
          </a:p>
          <a:p>
            <a:pPr marL="514350" indent="-514350">
              <a:buFont typeface="+mj-lt"/>
              <a:buAutoNum type="arabicPeriod"/>
            </a:pPr>
            <a:r>
              <a:rPr lang="en-US" sz="3200">
                <a:latin typeface="Arial" panose="020B0604020202020204" pitchFamily="34" charset="0"/>
                <a:cs typeface="Arial" panose="020B0604020202020204" pitchFamily="34" charset="0"/>
              </a:rPr>
              <a:t>active care leaver advisory group</a:t>
            </a:r>
          </a:p>
          <a:p>
            <a:pPr marL="514350" indent="-514350">
              <a:buFont typeface="+mj-lt"/>
              <a:buAutoNum type="arabicPeriod"/>
            </a:pPr>
            <a:r>
              <a:rPr lang="en-US" sz="3200">
                <a:latin typeface="Arial" panose="020B0604020202020204" pitchFamily="34" charset="0"/>
                <a:cs typeface="Arial" panose="020B0604020202020204" pitchFamily="34" charset="0"/>
              </a:rPr>
              <a:t>policies and procedures</a:t>
            </a:r>
          </a:p>
          <a:p>
            <a:pPr marL="514350" indent="-514350">
              <a:buFont typeface="+mj-lt"/>
              <a:buAutoNum type="arabicPeriod"/>
            </a:pPr>
            <a:r>
              <a:rPr lang="en-US" sz="3200">
                <a:latin typeface="Arial" panose="020B0604020202020204" pitchFamily="34" charset="0"/>
                <a:cs typeface="Arial" panose="020B0604020202020204" pitchFamily="34" charset="0"/>
              </a:rPr>
              <a:t>care leaver residents feel supported</a:t>
            </a:r>
            <a:endParaRPr lang="en-US" sz="2800">
              <a:latin typeface="Arial" panose="020B0604020202020204" pitchFamily="34" charset="0"/>
              <a:cs typeface="Arial" panose="020B0604020202020204" pitchFamily="34" charset="0"/>
            </a:endParaRPr>
          </a:p>
        </p:txBody>
      </p:sp>
      <p:pic>
        <p:nvPicPr>
          <p:cNvPr id="7" name="Picture 6" descr="A person sitting in a chair&#10;&#10;Description automatically generated">
            <a:extLst>
              <a:ext uri="{FF2B5EF4-FFF2-40B4-BE49-F238E27FC236}">
                <a16:creationId xmlns:a16="http://schemas.microsoft.com/office/drawing/2014/main" id="{C1ED66C9-73DE-6561-21A4-715943660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372" y="1406347"/>
            <a:ext cx="4515605" cy="3009920"/>
          </a:xfrm>
          <a:prstGeom prst="rect">
            <a:avLst/>
          </a:prstGeom>
        </p:spPr>
      </p:pic>
      <p:pic>
        <p:nvPicPr>
          <p:cNvPr id="5" name="Picture 4" descr="A close up of a logo&#10;&#10;Description automatically generated">
            <a:extLst>
              <a:ext uri="{FF2B5EF4-FFF2-40B4-BE49-F238E27FC236}">
                <a16:creationId xmlns:a16="http://schemas.microsoft.com/office/drawing/2014/main" id="{5D0B342C-9C92-4237-8307-91C4FCA08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44ECE813-BFA4-0CF4-60B5-26FAE0F94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2597441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555247" y="2729831"/>
            <a:ext cx="9556994" cy="1073679"/>
          </a:xfrm>
        </p:spPr>
        <p:txBody>
          <a:bodyPr>
            <a:normAutofit fontScale="90000"/>
          </a:bodyPr>
          <a:lstStyle/>
          <a:p>
            <a:pPr algn="ctr"/>
            <a:r>
              <a:rPr lang="en-US" sz="4000">
                <a:solidFill>
                  <a:srgbClr val="EF7D1D"/>
                </a:solidFill>
                <a:latin typeface="Arial" panose="020B0604020202020204" pitchFamily="34" charset="0"/>
                <a:cs typeface="Arial" panose="020B0604020202020204" pitchFamily="34" charset="0"/>
              </a:rPr>
              <a:t>Bringing trauma aware, healing informed care to life</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39</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Tree>
    <p:extLst>
      <p:ext uri="{BB962C8B-B14F-4D97-AF65-F5344CB8AC3E}">
        <p14:creationId xmlns:p14="http://schemas.microsoft.com/office/powerpoint/2010/main" val="4029857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667000" y="222250"/>
            <a:ext cx="6629400" cy="914399"/>
          </a:xfrm>
        </p:spPr>
        <p:txBody>
          <a:bodyPr>
            <a:normAutofit/>
          </a:bodyPr>
          <a:lstStyle/>
          <a:p>
            <a:pPr algn="ctr"/>
            <a:r>
              <a:rPr lang="en-US">
                <a:solidFill>
                  <a:srgbClr val="EF7D1D"/>
                </a:solidFill>
                <a:latin typeface="Arial" panose="020B0604020202020204" pitchFamily="34" charset="0"/>
                <a:cs typeface="Arial" panose="020B0604020202020204" pitchFamily="34" charset="0"/>
              </a:rPr>
              <a:t>Overview of sessions</a:t>
            </a: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4</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
        <p:nvSpPr>
          <p:cNvPr id="14" name="Content Placeholder 13">
            <a:extLst>
              <a:ext uri="{FF2B5EF4-FFF2-40B4-BE49-F238E27FC236}">
                <a16:creationId xmlns:a16="http://schemas.microsoft.com/office/drawing/2014/main" id="{DA2E732D-64C1-0346-949E-862F2F44CF8B}"/>
              </a:ext>
            </a:extLst>
          </p:cNvPr>
          <p:cNvSpPr>
            <a:spLocks noGrp="1"/>
          </p:cNvSpPr>
          <p:nvPr>
            <p:ph idx="1"/>
          </p:nvPr>
        </p:nvSpPr>
        <p:spPr/>
        <p:txBody>
          <a:bodyPr vert="horz" lIns="91440" tIns="45720" rIns="91440" bIns="45720" rtlCol="0" anchor="t">
            <a:normAutofit/>
          </a:bodyPr>
          <a:lstStyle/>
          <a:p>
            <a:pPr marL="0" marR="0" indent="0">
              <a:lnSpc>
                <a:spcPct val="107000"/>
              </a:lnSpc>
              <a:spcBef>
                <a:spcPts val="0"/>
              </a:spcBef>
              <a:spcAft>
                <a:spcPts val="0"/>
              </a:spcAft>
              <a:buNone/>
            </a:pPr>
            <a:r>
              <a:rPr lang="en-US" b="1">
                <a:latin typeface="Calibri" panose="020F0502020204030204" pitchFamily="34" charset="0"/>
                <a:ea typeface="Calibri" panose="020F0502020204030204" pitchFamily="34" charset="0"/>
                <a:cs typeface="Times New Roman" panose="02020603050405020304" pitchFamily="18" charset="0"/>
              </a:rPr>
              <a:t>Sessi</a:t>
            </a:r>
            <a:r>
              <a:rPr lang="en-US" sz="2800" b="1">
                <a:effectLst/>
                <a:latin typeface="Calibri" panose="020F0502020204030204" pitchFamily="34" charset="0"/>
                <a:ea typeface="Calibri" panose="020F0502020204030204" pitchFamily="34" charset="0"/>
                <a:cs typeface="Times New Roman" panose="02020603050405020304" pitchFamily="18" charset="0"/>
              </a:rPr>
              <a:t>on 1</a:t>
            </a:r>
            <a:r>
              <a:rPr lang="en-US" b="1">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a:effectLst/>
                <a:latin typeface="Calibri" panose="020F0502020204030204" pitchFamily="34" charset="0"/>
                <a:ea typeface="Calibri" panose="020F0502020204030204" pitchFamily="34" charset="0"/>
                <a:cs typeface="Times New Roman" panose="02020603050405020304" pitchFamily="18" charset="0"/>
              </a:rPr>
              <a:t>Building leadership capability and confidence</a:t>
            </a:r>
          </a:p>
          <a:p>
            <a:pPr marL="0" marR="0" indent="0">
              <a:lnSpc>
                <a:spcPct val="107000"/>
              </a:lnSpc>
              <a:spcBef>
                <a:spcPts val="0"/>
              </a:spcBef>
              <a:spcAft>
                <a:spcPts val="0"/>
              </a:spcAft>
              <a:buNone/>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800">
                <a:effectLst/>
                <a:latin typeface="Calibri" panose="020F0502020204030204" pitchFamily="34" charset="0"/>
                <a:ea typeface="Calibri" panose="020F0502020204030204" pitchFamily="34" charset="0"/>
                <a:cs typeface="Times New Roman" panose="02020603050405020304" pitchFamily="18" charset="0"/>
              </a:rPr>
              <a:t>Building knowledge of Forgotten Australians and care leavers and the issues they can face in aged care</a:t>
            </a:r>
          </a:p>
          <a:p>
            <a:pPr marL="0" indent="0">
              <a:lnSpc>
                <a:spcPct val="107000"/>
              </a:lnSpc>
              <a:spcBef>
                <a:spcPts val="0"/>
              </a:spcBef>
              <a:buNone/>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098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7F69-C93A-5ACC-A16D-F800AEAB6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814AF-D0C4-694C-BE36-B7717D9FE99F}"/>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Training debriefing</a:t>
            </a:r>
          </a:p>
        </p:txBody>
      </p:sp>
      <p:sp>
        <p:nvSpPr>
          <p:cNvPr id="4" name="Slide Number Placeholder 3">
            <a:extLst>
              <a:ext uri="{FF2B5EF4-FFF2-40B4-BE49-F238E27FC236}">
                <a16:creationId xmlns:a16="http://schemas.microsoft.com/office/drawing/2014/main" id="{48482034-A344-DD93-FF08-DA047A10025C}"/>
              </a:ext>
            </a:extLst>
          </p:cNvPr>
          <p:cNvSpPr>
            <a:spLocks noGrp="1"/>
          </p:cNvSpPr>
          <p:nvPr>
            <p:ph type="sldNum" sz="quarter" idx="12"/>
          </p:nvPr>
        </p:nvSpPr>
        <p:spPr/>
        <p:txBody>
          <a:bodyPr/>
          <a:lstStyle/>
          <a:p>
            <a:fld id="{649330CA-A8AC-48B1-8AA9-672F010DCCE4}" type="slidenum">
              <a:rPr lang="en-AU" smtClean="0"/>
              <a:t>40</a:t>
            </a:fld>
            <a:endParaRPr lang="en-AU"/>
          </a:p>
        </p:txBody>
      </p:sp>
      <p:pic>
        <p:nvPicPr>
          <p:cNvPr id="6" name="Picture 5" descr="A close up of a logo&#10;&#10;Description automatically generated">
            <a:extLst>
              <a:ext uri="{FF2B5EF4-FFF2-40B4-BE49-F238E27FC236}">
                <a16:creationId xmlns:a16="http://schemas.microsoft.com/office/drawing/2014/main" id="{B8186129-E384-4BB8-256D-672188732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E0C69574-A4A8-46E7-3B49-18CD66DF4604}"/>
              </a:ext>
            </a:extLst>
          </p:cNvPr>
          <p:cNvSpPr txBox="1"/>
          <p:nvPr/>
        </p:nvSpPr>
        <p:spPr>
          <a:xfrm>
            <a:off x="4118652" y="1505950"/>
            <a:ext cx="11151827" cy="3970318"/>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Champions and team leaders</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1:1 or in teams</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1 hour</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Support practice and reflection </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Capture practice/actions/outcomes</a:t>
            </a:r>
          </a:p>
          <a:p>
            <a:pPr marL="571500" indent="-571500">
              <a:buFont typeface="Arial" panose="020B0604020202020204" pitchFamily="34" charset="0"/>
              <a:buChar char="•"/>
            </a:pPr>
            <a:endParaRPr lang="en-US" sz="24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US" sz="24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pic>
        <p:nvPicPr>
          <p:cNvPr id="5" name="Picture 4">
            <a:extLst>
              <a:ext uri="{FF2B5EF4-FFF2-40B4-BE49-F238E27FC236}">
                <a16:creationId xmlns:a16="http://schemas.microsoft.com/office/drawing/2014/main" id="{344C252B-1201-FD63-28D3-370725A49D6C}"/>
              </a:ext>
            </a:extLst>
          </p:cNvPr>
          <p:cNvPicPr>
            <a:picLocks noChangeAspect="1"/>
          </p:cNvPicPr>
          <p:nvPr/>
        </p:nvPicPr>
        <p:blipFill>
          <a:blip r:embed="rId4"/>
          <a:stretch>
            <a:fillRect/>
          </a:stretch>
        </p:blipFill>
        <p:spPr>
          <a:xfrm>
            <a:off x="243840" y="1061803"/>
            <a:ext cx="3657600" cy="5286375"/>
          </a:xfrm>
          <a:prstGeom prst="rect">
            <a:avLst/>
          </a:prstGeom>
        </p:spPr>
      </p:pic>
    </p:spTree>
    <p:extLst>
      <p:ext uri="{BB962C8B-B14F-4D97-AF65-F5344CB8AC3E}">
        <p14:creationId xmlns:p14="http://schemas.microsoft.com/office/powerpoint/2010/main" val="1573039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Teams discussions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41</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674412" y="1298054"/>
            <a:ext cx="11151827" cy="3600986"/>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12 month program of team talks</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11 x 10 min activities – can be delivered in any order</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Can be led by team leader or rotate lead amongst staff</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Builds on existing resources</a:t>
            </a:r>
          </a:p>
          <a:p>
            <a:endParaRPr lang="en-US" sz="3600">
              <a:latin typeface="Ariel "/>
              <a:ea typeface="Noto Serif" panose="02020600060500020200" pitchFamily="18" charset="0"/>
              <a:cs typeface="Noto Serif" panose="02020600060500020200" pitchFamily="18" charset="0"/>
            </a:endParaRPr>
          </a:p>
          <a:p>
            <a:endParaRPr lang="en-US" sz="24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064320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4353965" y="85386"/>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Team toolbox talk activities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42</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6096727" y="880489"/>
            <a:ext cx="6095273" cy="2308324"/>
          </a:xfrm>
          <a:prstGeom prst="rect">
            <a:avLst/>
          </a:prstGeom>
          <a:noFill/>
        </p:spPr>
        <p:txBody>
          <a:bodyPr wrap="square" rtlCol="0">
            <a:spAutoFit/>
          </a:bodyPr>
          <a:lstStyle/>
          <a:p>
            <a:r>
              <a:rPr lang="en-US" sz="3600">
                <a:latin typeface="Ariel "/>
                <a:ea typeface="Noto Serif" panose="02020600060500020200" pitchFamily="18" charset="0"/>
                <a:cs typeface="Noto Serif" panose="02020600060500020200" pitchFamily="18" charset="0"/>
              </a:rPr>
              <a:t>Bed time scenarios</a:t>
            </a:r>
          </a:p>
          <a:p>
            <a:endParaRPr lang="en-US" sz="3600">
              <a:latin typeface="Ariel "/>
              <a:ea typeface="Noto Serif" panose="02020600060500020200" pitchFamily="18" charset="0"/>
              <a:cs typeface="Noto Serif" panose="02020600060500020200" pitchFamily="18" charset="0"/>
            </a:endParaRPr>
          </a:p>
          <a:p>
            <a:r>
              <a:rPr lang="en-US" sz="3600">
                <a:latin typeface="Ariel "/>
                <a:ea typeface="Noto Serif" panose="02020600060500020200" pitchFamily="18" charset="0"/>
                <a:cs typeface="Noto Serif" panose="02020600060500020200" pitchFamily="18" charset="0"/>
              </a:rPr>
              <a:t>What is wrong and what you would do here that is different?</a:t>
            </a: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pic>
        <p:nvPicPr>
          <p:cNvPr id="3" name="Online Media 2" title="Forgotten Australians Training - Bedtime Scenario Poor">
            <a:hlinkClick r:id="" action="ppaction://media"/>
            <a:extLst>
              <a:ext uri="{FF2B5EF4-FFF2-40B4-BE49-F238E27FC236}">
                <a16:creationId xmlns:a16="http://schemas.microsoft.com/office/drawing/2014/main" id="{B4C8FD4D-205C-C225-7EC3-E72F332866F9}"/>
              </a:ext>
            </a:extLst>
          </p:cNvPr>
          <p:cNvPicPr>
            <a:picLocks noRot="1" noChangeAspect="1"/>
          </p:cNvPicPr>
          <p:nvPr>
            <a:videoFile r:link="rId1"/>
          </p:nvPr>
        </p:nvPicPr>
        <p:blipFill>
          <a:blip r:embed="rId6"/>
          <a:stretch>
            <a:fillRect/>
          </a:stretch>
        </p:blipFill>
        <p:spPr>
          <a:xfrm>
            <a:off x="0" y="0"/>
            <a:ext cx="5776686" cy="2971800"/>
          </a:xfrm>
          <a:prstGeom prst="rect">
            <a:avLst/>
          </a:prstGeom>
        </p:spPr>
      </p:pic>
      <p:pic>
        <p:nvPicPr>
          <p:cNvPr id="5" name="Online Media 4" title="Forgotten Australians Training - Bedtime Scenario Good">
            <a:hlinkClick r:id="" action="ppaction://media"/>
            <a:extLst>
              <a:ext uri="{FF2B5EF4-FFF2-40B4-BE49-F238E27FC236}">
                <a16:creationId xmlns:a16="http://schemas.microsoft.com/office/drawing/2014/main" id="{4296E7F3-A0F4-6391-1277-A54EE0F60A59}"/>
              </a:ext>
            </a:extLst>
          </p:cNvPr>
          <p:cNvPicPr>
            <a:picLocks noRot="1" noChangeAspect="1"/>
          </p:cNvPicPr>
          <p:nvPr>
            <a:videoFile r:link="rId2"/>
          </p:nvPr>
        </p:nvPicPr>
        <p:blipFill>
          <a:blip r:embed="rId7"/>
          <a:stretch>
            <a:fillRect/>
          </a:stretch>
        </p:blipFill>
        <p:spPr>
          <a:xfrm>
            <a:off x="5776686" y="3249386"/>
            <a:ext cx="6415314" cy="3608614"/>
          </a:xfrm>
          <a:prstGeom prst="rect">
            <a:avLst/>
          </a:prstGeom>
        </p:spPr>
      </p:pic>
      <p:sp>
        <p:nvSpPr>
          <p:cNvPr id="9" name="TextBox 8">
            <a:extLst>
              <a:ext uri="{FF2B5EF4-FFF2-40B4-BE49-F238E27FC236}">
                <a16:creationId xmlns:a16="http://schemas.microsoft.com/office/drawing/2014/main" id="{0D6D2DA3-D48F-31D6-8F40-0219C7CA562C}"/>
              </a:ext>
            </a:extLst>
          </p:cNvPr>
          <p:cNvSpPr txBox="1"/>
          <p:nvPr/>
        </p:nvSpPr>
        <p:spPr>
          <a:xfrm>
            <a:off x="0" y="3902531"/>
            <a:ext cx="5617029" cy="2585323"/>
          </a:xfrm>
          <a:prstGeom prst="rect">
            <a:avLst/>
          </a:prstGeom>
          <a:noFill/>
        </p:spPr>
        <p:txBody>
          <a:bodyPr wrap="square">
            <a:spAutoFit/>
          </a:bodyPr>
          <a:lstStyle/>
          <a:p>
            <a:endParaRPr lang="en-US"/>
          </a:p>
          <a:p>
            <a:r>
              <a:rPr lang="en-US" sz="3600">
                <a:latin typeface="Ariel "/>
                <a:ea typeface="Noto Serif" panose="02020600060500020200" pitchFamily="18" charset="0"/>
                <a:cs typeface="Noto Serif" panose="02020600060500020200" pitchFamily="18" charset="0"/>
              </a:rPr>
              <a:t>What is better about this and could you improve on it further?</a:t>
            </a:r>
          </a:p>
          <a:p>
            <a:endParaRPr lang="en-US"/>
          </a:p>
          <a:p>
            <a:endParaRPr lang="en-US"/>
          </a:p>
        </p:txBody>
      </p:sp>
    </p:spTree>
    <p:extLst>
      <p:ext uri="{BB962C8B-B14F-4D97-AF65-F5344CB8AC3E}">
        <p14:creationId xmlns:p14="http://schemas.microsoft.com/office/powerpoint/2010/main" val="291600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4639744" y="5896"/>
            <a:ext cx="9556994" cy="1073679"/>
          </a:xfrm>
        </p:spPr>
        <p:txBody>
          <a:bodyPr>
            <a:normAutofit/>
          </a:bodyPr>
          <a:lstStyle/>
          <a:p>
            <a:pPr algn="ctr"/>
            <a:r>
              <a:rPr lang="en-US" sz="3600">
                <a:solidFill>
                  <a:srgbClr val="EF7D1D"/>
                </a:solidFill>
                <a:latin typeface="Arial" panose="020B0604020202020204" pitchFamily="34" charset="0"/>
                <a:cs typeface="Arial" panose="020B0604020202020204" pitchFamily="34" charset="0"/>
              </a:rPr>
              <a:t>Team toolbox talk activities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43</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pic>
        <p:nvPicPr>
          <p:cNvPr id="3" name="Online Media 2" title="Forgotten Australians Training - Shower Scenario Poor">
            <a:hlinkClick r:id="" action="ppaction://media"/>
            <a:extLst>
              <a:ext uri="{FF2B5EF4-FFF2-40B4-BE49-F238E27FC236}">
                <a16:creationId xmlns:a16="http://schemas.microsoft.com/office/drawing/2014/main" id="{C1DD2E06-0EB9-AD53-5C16-A309FD2A6BA8}"/>
              </a:ext>
            </a:extLst>
          </p:cNvPr>
          <p:cNvPicPr>
            <a:picLocks noRot="1" noChangeAspect="1"/>
          </p:cNvPicPr>
          <p:nvPr>
            <a:videoFile r:link="rId1"/>
          </p:nvPr>
        </p:nvPicPr>
        <p:blipFill>
          <a:blip r:embed="rId6"/>
          <a:stretch>
            <a:fillRect/>
          </a:stretch>
        </p:blipFill>
        <p:spPr>
          <a:xfrm>
            <a:off x="28463" y="0"/>
            <a:ext cx="6282823" cy="3680052"/>
          </a:xfrm>
          <a:prstGeom prst="rect">
            <a:avLst/>
          </a:prstGeom>
        </p:spPr>
      </p:pic>
      <p:sp>
        <p:nvSpPr>
          <p:cNvPr id="5" name="TextBox 4">
            <a:extLst>
              <a:ext uri="{FF2B5EF4-FFF2-40B4-BE49-F238E27FC236}">
                <a16:creationId xmlns:a16="http://schemas.microsoft.com/office/drawing/2014/main" id="{91BE8A2D-0031-5343-38BD-A372D4696F2B}"/>
              </a:ext>
            </a:extLst>
          </p:cNvPr>
          <p:cNvSpPr txBox="1"/>
          <p:nvPr/>
        </p:nvSpPr>
        <p:spPr>
          <a:xfrm>
            <a:off x="6370604" y="779630"/>
            <a:ext cx="5863771" cy="2862322"/>
          </a:xfrm>
          <a:prstGeom prst="rect">
            <a:avLst/>
          </a:prstGeom>
          <a:noFill/>
        </p:spPr>
        <p:txBody>
          <a:bodyPr wrap="square" rtlCol="0">
            <a:spAutoFit/>
          </a:bodyPr>
          <a:lstStyle/>
          <a:p>
            <a:r>
              <a:rPr lang="en-US" sz="3600">
                <a:latin typeface="Ariel "/>
                <a:ea typeface="Noto Serif" panose="02020600060500020200" pitchFamily="18" charset="0"/>
                <a:cs typeface="Noto Serif" panose="02020600060500020200" pitchFamily="18" charset="0"/>
              </a:rPr>
              <a:t>Shower scenarios</a:t>
            </a:r>
          </a:p>
          <a:p>
            <a:endParaRPr lang="en-US" sz="3600">
              <a:latin typeface="Ariel "/>
              <a:ea typeface="Noto Serif" panose="02020600060500020200" pitchFamily="18" charset="0"/>
              <a:cs typeface="Noto Serif" panose="02020600060500020200" pitchFamily="18" charset="0"/>
            </a:endParaRPr>
          </a:p>
          <a:p>
            <a:r>
              <a:rPr lang="en-US" sz="3600">
                <a:latin typeface="Ariel "/>
                <a:ea typeface="Noto Serif" panose="02020600060500020200" pitchFamily="18" charset="0"/>
                <a:cs typeface="Noto Serif" panose="02020600060500020200" pitchFamily="18" charset="0"/>
              </a:rPr>
              <a:t>What is wrong and what you would do here that is different?</a:t>
            </a: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pic>
        <p:nvPicPr>
          <p:cNvPr id="10" name="Online Media 9" title="Forgotten Australians Training - Shower Scenario Good">
            <a:hlinkClick r:id="" action="ppaction://media"/>
            <a:extLst>
              <a:ext uri="{FF2B5EF4-FFF2-40B4-BE49-F238E27FC236}">
                <a16:creationId xmlns:a16="http://schemas.microsoft.com/office/drawing/2014/main" id="{68F6B2B8-ED80-DB3F-EAA2-9F3795EE5630}"/>
              </a:ext>
            </a:extLst>
          </p:cNvPr>
          <p:cNvPicPr>
            <a:picLocks noRot="1" noChangeAspect="1"/>
          </p:cNvPicPr>
          <p:nvPr>
            <a:videoFile r:link="rId2"/>
          </p:nvPr>
        </p:nvPicPr>
        <p:blipFill>
          <a:blip r:embed="rId7"/>
          <a:stretch>
            <a:fillRect/>
          </a:stretch>
        </p:blipFill>
        <p:spPr>
          <a:xfrm>
            <a:off x="6328229" y="3559629"/>
            <a:ext cx="5863771" cy="3298371"/>
          </a:xfrm>
          <a:prstGeom prst="rect">
            <a:avLst/>
          </a:prstGeom>
        </p:spPr>
      </p:pic>
      <p:sp>
        <p:nvSpPr>
          <p:cNvPr id="11" name="TextBox 10">
            <a:extLst>
              <a:ext uri="{FF2B5EF4-FFF2-40B4-BE49-F238E27FC236}">
                <a16:creationId xmlns:a16="http://schemas.microsoft.com/office/drawing/2014/main" id="{D36BD7DB-0D21-BEEB-3568-EA9D469CBB4C}"/>
              </a:ext>
            </a:extLst>
          </p:cNvPr>
          <p:cNvSpPr txBox="1"/>
          <p:nvPr/>
        </p:nvSpPr>
        <p:spPr>
          <a:xfrm>
            <a:off x="231897" y="4136152"/>
            <a:ext cx="5617029" cy="2585323"/>
          </a:xfrm>
          <a:prstGeom prst="rect">
            <a:avLst/>
          </a:prstGeom>
          <a:noFill/>
        </p:spPr>
        <p:txBody>
          <a:bodyPr wrap="square">
            <a:spAutoFit/>
          </a:bodyPr>
          <a:lstStyle/>
          <a:p>
            <a:endParaRPr lang="en-US"/>
          </a:p>
          <a:p>
            <a:r>
              <a:rPr lang="en-US" sz="3600">
                <a:latin typeface="Ariel "/>
                <a:ea typeface="Noto Serif" panose="02020600060500020200" pitchFamily="18" charset="0"/>
                <a:cs typeface="Noto Serif" panose="02020600060500020200" pitchFamily="18" charset="0"/>
              </a:rPr>
              <a:t>What is better about this and could you improve on it further?</a:t>
            </a:r>
          </a:p>
          <a:p>
            <a:endParaRPr lang="en-US"/>
          </a:p>
          <a:p>
            <a:endParaRPr lang="en-US"/>
          </a:p>
        </p:txBody>
      </p:sp>
    </p:spTree>
    <p:extLst>
      <p:ext uri="{BB962C8B-B14F-4D97-AF65-F5344CB8AC3E}">
        <p14:creationId xmlns:p14="http://schemas.microsoft.com/office/powerpoint/2010/main" val="3250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Team toolbox talk activities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44</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520086" y="2847121"/>
            <a:ext cx="11151827" cy="2492990"/>
          </a:xfrm>
          <a:prstGeom prst="rect">
            <a:avLst/>
          </a:prstGeom>
          <a:noFill/>
        </p:spPr>
        <p:txBody>
          <a:bodyPr wrap="square" rtlCol="0">
            <a:spAutoFit/>
          </a:bodyPr>
          <a:lstStyle/>
          <a:p>
            <a:endParaRPr lang="en-US" sz="3600">
              <a:latin typeface="Ariel "/>
              <a:ea typeface="Noto Serif" panose="02020600060500020200" pitchFamily="18" charset="0"/>
              <a:cs typeface="Noto Serif" panose="02020600060500020200" pitchFamily="18" charset="0"/>
            </a:endParaRPr>
          </a:p>
          <a:p>
            <a:pPr algn="ctr"/>
            <a:r>
              <a:rPr lang="en-US" sz="3600">
                <a:latin typeface="Ariel "/>
                <a:ea typeface="Noto Serif" panose="02020600060500020200" pitchFamily="18" charset="0"/>
                <a:cs typeface="Noto Serif" panose="02020600060500020200" pitchFamily="18" charset="0"/>
              </a:rPr>
              <a:t>Questions that care leavers might ask</a:t>
            </a:r>
          </a:p>
          <a:p>
            <a:endParaRPr lang="en-US" sz="3600">
              <a:latin typeface="Ariel "/>
              <a:ea typeface="Noto Serif" panose="02020600060500020200" pitchFamily="18" charset="0"/>
              <a:cs typeface="Noto Serif" panose="02020600060500020200" pitchFamily="18" charset="0"/>
            </a:endParaRPr>
          </a:p>
          <a:p>
            <a:endParaRPr lang="en-US" sz="24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128819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7A9AA-8970-A483-3D22-4E23285AA1D2}"/>
              </a:ext>
            </a:extLst>
          </p:cNvPr>
          <p:cNvSpPr>
            <a:spLocks noGrp="1"/>
          </p:cNvSpPr>
          <p:nvPr>
            <p:ph idx="1"/>
          </p:nvPr>
        </p:nvSpPr>
        <p:spPr>
          <a:xfrm>
            <a:off x="0" y="136525"/>
            <a:ext cx="12070080" cy="6721475"/>
          </a:xfrm>
        </p:spPr>
        <p:txBody>
          <a:bodyPr numCol="2">
            <a:noAutofit/>
          </a:bodyPr>
          <a:lstStyle/>
          <a:p>
            <a:pPr marL="514350" indent="-514350">
              <a:spcBef>
                <a:spcPts val="0"/>
              </a:spcBef>
              <a:buFont typeface="+mj-lt"/>
              <a:buAutoNum type="arabicPeriod"/>
            </a:pPr>
            <a:r>
              <a:rPr lang="en-US" sz="1700"/>
              <a:t>Will you ensure that I am always called by my preferred name and not a term of endearment (for example, darling, love)?</a:t>
            </a:r>
          </a:p>
          <a:p>
            <a:pPr marL="514350" indent="-514350">
              <a:spcBef>
                <a:spcPts val="0"/>
              </a:spcBef>
              <a:buFont typeface="+mj-lt"/>
              <a:buAutoNum type="arabicPeriod"/>
            </a:pPr>
            <a:r>
              <a:rPr lang="en-US" sz="1700"/>
              <a:t>What are the rules and regulations here?</a:t>
            </a:r>
          </a:p>
          <a:p>
            <a:pPr marL="514350" indent="-514350">
              <a:spcBef>
                <a:spcPts val="0"/>
              </a:spcBef>
              <a:buFont typeface="+mj-lt"/>
              <a:buAutoNum type="arabicPeriod"/>
            </a:pPr>
            <a:r>
              <a:rPr lang="en-US" sz="1700"/>
              <a:t>Do you and your staff know about Forgotten Australians / Care Leavers?</a:t>
            </a:r>
          </a:p>
          <a:p>
            <a:pPr marL="514350" indent="-514350">
              <a:spcBef>
                <a:spcPts val="0"/>
              </a:spcBef>
              <a:buFont typeface="+mj-lt"/>
              <a:buAutoNum type="arabicPeriod"/>
            </a:pPr>
            <a:r>
              <a:rPr lang="en-US" sz="1700"/>
              <a:t>How will you ensure that no one touches me unless I give permission?</a:t>
            </a:r>
          </a:p>
          <a:p>
            <a:pPr marL="514350" indent="-514350">
              <a:spcBef>
                <a:spcPts val="0"/>
              </a:spcBef>
              <a:buFont typeface="+mj-lt"/>
              <a:buAutoNum type="arabicPeriod"/>
            </a:pPr>
            <a:r>
              <a:rPr lang="en-US" sz="1700"/>
              <a:t>Can I have my pets here?</a:t>
            </a:r>
          </a:p>
          <a:p>
            <a:pPr marL="514350" indent="-514350">
              <a:spcBef>
                <a:spcPts val="0"/>
              </a:spcBef>
              <a:buFont typeface="+mj-lt"/>
              <a:buAutoNum type="arabicPeriod"/>
            </a:pPr>
            <a:r>
              <a:rPr lang="en-US" sz="1700"/>
              <a:t>I feel trapped very easily – can I go outside anytime, including night time, and leave a window or door open?</a:t>
            </a:r>
          </a:p>
          <a:p>
            <a:pPr marL="514350" indent="-514350">
              <a:spcBef>
                <a:spcPts val="0"/>
              </a:spcBef>
              <a:buFont typeface="+mj-lt"/>
              <a:buAutoNum type="arabicPeriod"/>
            </a:pPr>
            <a:r>
              <a:rPr lang="en-US" sz="1700"/>
              <a:t>How do I complain if a worker is rude? Will you believe me?</a:t>
            </a:r>
          </a:p>
          <a:p>
            <a:pPr marL="514350" indent="-514350">
              <a:spcBef>
                <a:spcPts val="0"/>
              </a:spcBef>
              <a:buFont typeface="+mj-lt"/>
              <a:buAutoNum type="arabicPeriod"/>
            </a:pPr>
            <a:r>
              <a:rPr lang="en-US" sz="1700"/>
              <a:t>Will you have time to listen to me when I speak?</a:t>
            </a:r>
          </a:p>
          <a:p>
            <a:pPr marL="514350" indent="-514350">
              <a:spcBef>
                <a:spcPts val="0"/>
              </a:spcBef>
              <a:buFont typeface="+mj-lt"/>
              <a:buAutoNum type="arabicPeriod"/>
            </a:pPr>
            <a:r>
              <a:rPr lang="en-US" sz="1700"/>
              <a:t>Do you have at least one Forgotten Australian / Care Leaver on your Board of Management?</a:t>
            </a:r>
          </a:p>
          <a:p>
            <a:pPr marL="514350" indent="-514350">
              <a:spcBef>
                <a:spcPts val="0"/>
              </a:spcBef>
              <a:buFont typeface="+mj-lt"/>
              <a:buAutoNum type="arabicPeriod"/>
            </a:pPr>
            <a:r>
              <a:rPr lang="en-US" sz="1700"/>
              <a:t>How will you let your staff know my story so that I do not have to tell it again?</a:t>
            </a:r>
          </a:p>
          <a:p>
            <a:pPr marL="514350" indent="-514350">
              <a:spcBef>
                <a:spcPts val="0"/>
              </a:spcBef>
              <a:buFont typeface="+mj-lt"/>
              <a:buAutoNum type="arabicPeriod"/>
            </a:pPr>
            <a:r>
              <a:rPr lang="en-US" sz="1700"/>
              <a:t>Do I have an opportunity to share my story so that you include my likes and dislikes in my support plan?</a:t>
            </a:r>
          </a:p>
          <a:p>
            <a:pPr marL="514350" indent="-514350">
              <a:spcBef>
                <a:spcPts val="0"/>
              </a:spcBef>
              <a:buFont typeface="+mj-lt"/>
              <a:buAutoNum type="arabicPeriod"/>
            </a:pPr>
            <a:r>
              <a:rPr lang="en-US" sz="1700"/>
              <a:t>Can I choose a female/male support worker?</a:t>
            </a:r>
          </a:p>
          <a:p>
            <a:pPr marL="514350" indent="-514350">
              <a:spcBef>
                <a:spcPts val="0"/>
              </a:spcBef>
              <a:buFont typeface="+mj-lt"/>
              <a:buAutoNum type="arabicPeriod"/>
            </a:pPr>
            <a:r>
              <a:rPr lang="en-US" sz="1700"/>
              <a:t>Do residents have their own rooms here? Does the room have a window/door that I can open and close? Does it lock?</a:t>
            </a:r>
          </a:p>
          <a:p>
            <a:pPr marL="514350" indent="-514350">
              <a:spcBef>
                <a:spcPts val="0"/>
              </a:spcBef>
              <a:buFont typeface="+mj-lt"/>
              <a:buAutoNum type="arabicPeriod"/>
            </a:pPr>
            <a:r>
              <a:rPr lang="en-US" sz="1700"/>
              <a:t>Have staff been trained in Silver Rainbow Training? Do you have Rainbow Tick Accreditation?</a:t>
            </a:r>
          </a:p>
          <a:p>
            <a:pPr marL="514350" indent="-514350">
              <a:spcBef>
                <a:spcPts val="0"/>
              </a:spcBef>
              <a:buFont typeface="+mj-lt"/>
              <a:buAutoNum type="arabicPeriod"/>
            </a:pPr>
            <a:r>
              <a:rPr lang="en-US" sz="1700"/>
              <a:t>My interests may be different to other people. Will you still support me to do an activity when no one is interested?</a:t>
            </a:r>
          </a:p>
          <a:p>
            <a:pPr marL="514350" indent="-514350">
              <a:spcBef>
                <a:spcPts val="0"/>
              </a:spcBef>
              <a:buFont typeface="+mj-lt"/>
              <a:buAutoNum type="arabicPeriod"/>
            </a:pPr>
            <a:r>
              <a:rPr lang="en-US" sz="1700"/>
              <a:t>Do you lock rooms here?</a:t>
            </a:r>
          </a:p>
          <a:p>
            <a:pPr marL="514350" indent="-514350">
              <a:spcBef>
                <a:spcPts val="0"/>
              </a:spcBef>
              <a:buFont typeface="+mj-lt"/>
              <a:buAutoNum type="arabicPeriod"/>
            </a:pPr>
            <a:r>
              <a:rPr lang="en-US" sz="1700"/>
              <a:t>I don’t want people coming into my room unannounced. Can I lock my room door?</a:t>
            </a:r>
          </a:p>
          <a:p>
            <a:pPr marL="514350" indent="-514350">
              <a:spcBef>
                <a:spcPts val="0"/>
              </a:spcBef>
              <a:buFont typeface="+mj-lt"/>
              <a:buAutoNum type="arabicPeriod"/>
            </a:pPr>
            <a:r>
              <a:rPr lang="en-US" sz="1700"/>
              <a:t>Do I have to share a bedroom or will I have my own?</a:t>
            </a:r>
          </a:p>
          <a:p>
            <a:pPr marL="514350" indent="-514350">
              <a:spcBef>
                <a:spcPts val="0"/>
              </a:spcBef>
              <a:buFont typeface="+mj-lt"/>
              <a:buAutoNum type="arabicPeriod"/>
            </a:pPr>
            <a:r>
              <a:rPr lang="en-US" sz="1700"/>
              <a:t>Do I have to eat in a communal room? I want to eat alone or in my room.</a:t>
            </a:r>
          </a:p>
          <a:p>
            <a:pPr marL="514350" indent="-514350">
              <a:spcBef>
                <a:spcPts val="0"/>
              </a:spcBef>
              <a:buFont typeface="+mj-lt"/>
              <a:buAutoNum type="arabicPeriod"/>
            </a:pPr>
            <a:r>
              <a:rPr lang="en-US" sz="1700"/>
              <a:t>I am used to eating, showering and going to bed anytime I want. Are there restrictions on when I can conduct these activities?</a:t>
            </a:r>
          </a:p>
          <a:p>
            <a:pPr marL="514350" indent="-514350">
              <a:spcBef>
                <a:spcPts val="0"/>
              </a:spcBef>
              <a:buFont typeface="+mj-lt"/>
              <a:buAutoNum type="arabicPeriod"/>
            </a:pPr>
            <a:r>
              <a:rPr lang="en-US" sz="1700"/>
              <a:t>I want to keep the lights on in my room if I want. Is this negotiable?</a:t>
            </a:r>
          </a:p>
          <a:p>
            <a:pPr marL="514350" indent="-514350">
              <a:spcBef>
                <a:spcPts val="0"/>
              </a:spcBef>
              <a:buFont typeface="+mj-lt"/>
              <a:buAutoNum type="arabicPeriod"/>
            </a:pPr>
            <a:r>
              <a:rPr lang="en-US" sz="1700"/>
              <a:t>Do your staff display a name tag large enough for all residents and visitors to be able to read it? How will I know that they work here?</a:t>
            </a:r>
          </a:p>
          <a:p>
            <a:pPr marL="514350" indent="-514350">
              <a:spcBef>
                <a:spcPts val="0"/>
              </a:spcBef>
              <a:buFont typeface="+mj-lt"/>
              <a:buAutoNum type="arabicPeriod"/>
            </a:pPr>
            <a:r>
              <a:rPr lang="en-US" sz="1700"/>
              <a:t>Do you have a photo board of all staff members, in public access areas, that is updated regularly?</a:t>
            </a:r>
          </a:p>
          <a:p>
            <a:pPr marL="514350" indent="-514350">
              <a:spcBef>
                <a:spcPts val="0"/>
              </a:spcBef>
              <a:buFont typeface="+mj-lt"/>
              <a:buAutoNum type="arabicPeriod"/>
            </a:pPr>
            <a:r>
              <a:rPr lang="en-US" sz="1700"/>
              <a:t>What will you do about a resident behaving in racist or discriminatory ways towards me?</a:t>
            </a:r>
          </a:p>
          <a:p>
            <a:pPr marL="514350" indent="-514350">
              <a:spcBef>
                <a:spcPts val="0"/>
              </a:spcBef>
              <a:buFont typeface="+mj-lt"/>
              <a:buAutoNum type="arabicPeriod"/>
            </a:pPr>
            <a:r>
              <a:rPr lang="en-US" sz="1700"/>
              <a:t>Sometimes I would like to be in the company of others, other times not. Can I choose whether to be involved in a group activity?</a:t>
            </a:r>
          </a:p>
          <a:p>
            <a:pPr marL="514350" indent="-514350">
              <a:spcBef>
                <a:spcPts val="0"/>
              </a:spcBef>
              <a:buFont typeface="+mj-lt"/>
              <a:buAutoNum type="arabicPeriod"/>
            </a:pPr>
            <a:r>
              <a:rPr lang="en-US" sz="1700"/>
              <a:t>How do you ensure that my possessions are not touched?</a:t>
            </a:r>
          </a:p>
          <a:p>
            <a:pPr marL="514350" indent="-514350">
              <a:spcBef>
                <a:spcPts val="0"/>
              </a:spcBef>
              <a:buFont typeface="+mj-lt"/>
              <a:buAutoNum type="arabicPeriod"/>
            </a:pPr>
            <a:r>
              <a:rPr lang="en-US" sz="1700"/>
              <a:t>Do you have the resources and time to care for me?</a:t>
            </a:r>
          </a:p>
          <a:p>
            <a:pPr marL="514350" indent="-514350">
              <a:spcBef>
                <a:spcPts val="0"/>
              </a:spcBef>
              <a:buFont typeface="+mj-lt"/>
              <a:buAutoNum type="arabicPeriod"/>
            </a:pPr>
            <a:r>
              <a:rPr lang="en-US" sz="1700"/>
              <a:t>Do residents come and go as they please here?</a:t>
            </a:r>
          </a:p>
          <a:p>
            <a:pPr marL="514350" indent="-514350">
              <a:spcBef>
                <a:spcPts val="0"/>
              </a:spcBef>
              <a:buFont typeface="+mj-lt"/>
              <a:buAutoNum type="arabicPeriod"/>
            </a:pPr>
            <a:r>
              <a:rPr lang="en-US" sz="1700"/>
              <a:t>Do I need to have family and friends with me to go out? </a:t>
            </a:r>
          </a:p>
        </p:txBody>
      </p:sp>
      <p:sp>
        <p:nvSpPr>
          <p:cNvPr id="4" name="Slide Number Placeholder 3">
            <a:extLst>
              <a:ext uri="{FF2B5EF4-FFF2-40B4-BE49-F238E27FC236}">
                <a16:creationId xmlns:a16="http://schemas.microsoft.com/office/drawing/2014/main" id="{1257F727-05D5-6B08-09C6-18AEC947A82F}"/>
              </a:ext>
            </a:extLst>
          </p:cNvPr>
          <p:cNvSpPr>
            <a:spLocks noGrp="1"/>
          </p:cNvSpPr>
          <p:nvPr>
            <p:ph type="sldNum" sz="quarter" idx="12"/>
          </p:nvPr>
        </p:nvSpPr>
        <p:spPr/>
        <p:txBody>
          <a:bodyPr/>
          <a:lstStyle/>
          <a:p>
            <a:fld id="{649330CA-A8AC-48B1-8AA9-672F010DCCE4}" type="slidenum">
              <a:rPr lang="en-AU" smtClean="0"/>
              <a:t>45</a:t>
            </a:fld>
            <a:endParaRPr lang="en-AU"/>
          </a:p>
        </p:txBody>
      </p:sp>
    </p:spTree>
    <p:extLst>
      <p:ext uri="{BB962C8B-B14F-4D97-AF65-F5344CB8AC3E}">
        <p14:creationId xmlns:p14="http://schemas.microsoft.com/office/powerpoint/2010/main" val="2587172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E9D2-5B2C-29A8-17D9-4434D5E87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4EFBF-E4FB-92C9-E281-EF4308856598}"/>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Community based care</a:t>
            </a:r>
          </a:p>
        </p:txBody>
      </p:sp>
      <p:sp>
        <p:nvSpPr>
          <p:cNvPr id="4" name="Slide Number Placeholder 3">
            <a:extLst>
              <a:ext uri="{FF2B5EF4-FFF2-40B4-BE49-F238E27FC236}">
                <a16:creationId xmlns:a16="http://schemas.microsoft.com/office/drawing/2014/main" id="{90B8FA03-F69F-3C52-C225-F8BAC6DC772F}"/>
              </a:ext>
            </a:extLst>
          </p:cNvPr>
          <p:cNvSpPr>
            <a:spLocks noGrp="1"/>
          </p:cNvSpPr>
          <p:nvPr>
            <p:ph type="sldNum" sz="quarter" idx="12"/>
          </p:nvPr>
        </p:nvSpPr>
        <p:spPr/>
        <p:txBody>
          <a:bodyPr/>
          <a:lstStyle/>
          <a:p>
            <a:fld id="{649330CA-A8AC-48B1-8AA9-672F010DCCE4}" type="slidenum">
              <a:rPr lang="en-AU" smtClean="0"/>
              <a:t>46</a:t>
            </a:fld>
            <a:endParaRPr lang="en-AU"/>
          </a:p>
        </p:txBody>
      </p:sp>
      <p:pic>
        <p:nvPicPr>
          <p:cNvPr id="6" name="Picture 5" descr="A close up of a logo&#10;&#10;Description automatically generated">
            <a:extLst>
              <a:ext uri="{FF2B5EF4-FFF2-40B4-BE49-F238E27FC236}">
                <a16:creationId xmlns:a16="http://schemas.microsoft.com/office/drawing/2014/main" id="{F7E70425-197B-D94F-8F00-43D1D9BCE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B9EAC0A2-4893-A6B9-155C-2739CBA484F4}"/>
              </a:ext>
            </a:extLst>
          </p:cNvPr>
          <p:cNvSpPr txBox="1"/>
          <p:nvPr/>
        </p:nvSpPr>
        <p:spPr>
          <a:xfrm>
            <a:off x="520086" y="1061966"/>
            <a:ext cx="11151827" cy="8586966"/>
          </a:xfrm>
          <a:prstGeom prst="rect">
            <a:avLst/>
          </a:prstGeom>
          <a:noFill/>
        </p:spPr>
        <p:txBody>
          <a:bodyPr wrap="square" rtlCol="0">
            <a:spAutoFit/>
          </a:bodyPr>
          <a:lstStyle/>
          <a:p>
            <a:pPr algn="ctr"/>
            <a:r>
              <a:rPr lang="en-US" sz="3600">
                <a:latin typeface="Ariel "/>
                <a:ea typeface="Noto Serif" panose="02020600060500020200" pitchFamily="18" charset="0"/>
                <a:cs typeface="Noto Serif" panose="02020600060500020200" pitchFamily="18" charset="0"/>
              </a:rPr>
              <a:t>What issues might come up for care leavers and Forgotten Australians in relation to community based care?</a:t>
            </a:r>
          </a:p>
          <a:p>
            <a:pPr algn="ctr"/>
            <a:endParaRPr lang="en-US" sz="36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Mistrust having a stranger in their home – safe place, hypervigilance</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Reliance on someone for support – </a:t>
            </a:r>
            <a:r>
              <a:rPr lang="en-US" sz="3600" err="1">
                <a:latin typeface="Ariel "/>
                <a:ea typeface="Noto Serif" panose="02020600060500020200" pitchFamily="18" charset="0"/>
                <a:cs typeface="Noto Serif" panose="02020600060500020200" pitchFamily="18" charset="0"/>
              </a:rPr>
              <a:t>hyperindependence</a:t>
            </a:r>
            <a:endParaRPr lang="en-US" sz="36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Personal care </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Isolated with another person</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Embarrassment, shame – smoking, state of home</a:t>
            </a:r>
          </a:p>
          <a:p>
            <a:pPr marL="571500" indent="-571500">
              <a:buFont typeface="Arial" panose="020B0604020202020204" pitchFamily="34" charset="0"/>
              <a:buChar char="•"/>
            </a:pPr>
            <a:r>
              <a:rPr lang="en-US" sz="3600">
                <a:latin typeface="Ariel "/>
                <a:ea typeface="Noto Serif" panose="02020600060500020200" pitchFamily="18" charset="0"/>
                <a:cs typeface="Noto Serif" panose="02020600060500020200" pitchFamily="18" charset="0"/>
              </a:rPr>
              <a:t>Others?</a:t>
            </a:r>
          </a:p>
          <a:p>
            <a:pPr marL="571500" indent="-571500">
              <a:buFont typeface="Arial" panose="020B0604020202020204" pitchFamily="34" charset="0"/>
              <a:buChar char="•"/>
            </a:pPr>
            <a:endParaRPr lang="en-US" sz="36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US" sz="36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US" sz="3600">
              <a:latin typeface="Ariel "/>
              <a:ea typeface="Noto Serif" panose="02020600060500020200" pitchFamily="18" charset="0"/>
              <a:cs typeface="Noto Serif" panose="02020600060500020200" pitchFamily="18" charset="0"/>
            </a:endParaRPr>
          </a:p>
          <a:p>
            <a:endParaRPr lang="en-US" sz="3600">
              <a:latin typeface="Ariel "/>
              <a:ea typeface="Noto Serif" panose="02020600060500020200" pitchFamily="18" charset="0"/>
              <a:cs typeface="Noto Serif" panose="02020600060500020200" pitchFamily="18" charset="0"/>
            </a:endParaRPr>
          </a:p>
          <a:p>
            <a:endParaRPr lang="en-US" sz="2400">
              <a:latin typeface="Ariel "/>
              <a:ea typeface="Noto Serif" panose="02020600060500020200" pitchFamily="18" charset="0"/>
              <a:cs typeface="Noto Serif" panose="02020600060500020200" pitchFamily="18" charset="0"/>
            </a:endParaRPr>
          </a:p>
          <a:p>
            <a:pPr marL="571500" indent="-571500">
              <a:buFont typeface="Arial" panose="020B0604020202020204" pitchFamily="34" charset="0"/>
              <a:buChar char="•"/>
            </a:pP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26188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863A-C5C3-314E-B9F5-35599AB914AC}"/>
              </a:ext>
            </a:extLst>
          </p:cNvPr>
          <p:cNvSpPr>
            <a:spLocks noGrp="1"/>
          </p:cNvSpPr>
          <p:nvPr>
            <p:ph type="title"/>
          </p:nvPr>
        </p:nvSpPr>
        <p:spPr>
          <a:xfrm>
            <a:off x="404735" y="313963"/>
            <a:ext cx="3442855" cy="1325563"/>
          </a:xfrm>
        </p:spPr>
        <p:txBody>
          <a:bodyPr/>
          <a:lstStyle/>
          <a:p>
            <a:r>
              <a:rPr lang="en-US" b="1">
                <a:solidFill>
                  <a:schemeClr val="accent2">
                    <a:lumMod val="75000"/>
                  </a:schemeClr>
                </a:solidFill>
              </a:rPr>
              <a:t>Session 3</a:t>
            </a:r>
            <a:br>
              <a:rPr lang="en-US" b="1">
                <a:solidFill>
                  <a:schemeClr val="accent2">
                    <a:lumMod val="75000"/>
                  </a:schemeClr>
                </a:solidFill>
              </a:rPr>
            </a:br>
            <a:r>
              <a:rPr lang="en-US">
                <a:solidFill>
                  <a:schemeClr val="accent2">
                    <a:lumMod val="75000"/>
                  </a:schemeClr>
                </a:solidFill>
              </a:rPr>
              <a:t> </a:t>
            </a:r>
          </a:p>
        </p:txBody>
      </p:sp>
      <p:pic>
        <p:nvPicPr>
          <p:cNvPr id="4" name="Content Placeholder 3" descr="A group of people and a dog&#10;&#10;Description automatically generated with low confidence">
            <a:extLst>
              <a:ext uri="{FF2B5EF4-FFF2-40B4-BE49-F238E27FC236}">
                <a16:creationId xmlns:a16="http://schemas.microsoft.com/office/drawing/2014/main" id="{D902842E-D46B-BF44-AA7B-78BF08A0165C}"/>
              </a:ext>
            </a:extLst>
          </p:cNvPr>
          <p:cNvPicPr>
            <a:picLocks noGrp="1" noChangeAspect="1"/>
          </p:cNvPicPr>
          <p:nvPr>
            <p:ph idx="1"/>
          </p:nvPr>
        </p:nvPicPr>
        <p:blipFill>
          <a:blip r:embed="rId3"/>
          <a:stretch>
            <a:fillRect/>
          </a:stretch>
        </p:blipFill>
        <p:spPr>
          <a:xfrm>
            <a:off x="8282396" y="2333625"/>
            <a:ext cx="3697150" cy="4351338"/>
          </a:xfrm>
          <a:prstGeom prst="rect">
            <a:avLst/>
          </a:prstGeom>
        </p:spPr>
      </p:pic>
      <p:sp>
        <p:nvSpPr>
          <p:cNvPr id="3" name="Slide Number Placeholder 2">
            <a:extLst>
              <a:ext uri="{FF2B5EF4-FFF2-40B4-BE49-F238E27FC236}">
                <a16:creationId xmlns:a16="http://schemas.microsoft.com/office/drawing/2014/main" id="{7F1E9321-81A5-4BA6-B72B-7D64ADA40825}"/>
              </a:ext>
            </a:extLst>
          </p:cNvPr>
          <p:cNvSpPr>
            <a:spLocks noGrp="1"/>
          </p:cNvSpPr>
          <p:nvPr>
            <p:ph type="sldNum" sz="quarter" idx="12"/>
          </p:nvPr>
        </p:nvSpPr>
        <p:spPr/>
        <p:txBody>
          <a:bodyPr/>
          <a:lstStyle/>
          <a:p>
            <a:fld id="{1C27FD73-6F78-3342-A79C-FD30196031C5}" type="slidenum">
              <a:rPr lang="en-US" smtClean="0"/>
              <a:t>47</a:t>
            </a:fld>
            <a:endParaRPr lang="en-US"/>
          </a:p>
        </p:txBody>
      </p:sp>
      <p:pic>
        <p:nvPicPr>
          <p:cNvPr id="8" name="Picture 7" descr="A close up of a logo&#10;&#10;Description automatically generated">
            <a:extLst>
              <a:ext uri="{FF2B5EF4-FFF2-40B4-BE49-F238E27FC236}">
                <a16:creationId xmlns:a16="http://schemas.microsoft.com/office/drawing/2014/main" id="{D9F0902E-2231-0343-8519-6B12F25E5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54" y="5576109"/>
            <a:ext cx="1913709" cy="1145366"/>
          </a:xfrm>
          <a:prstGeom prst="rect">
            <a:avLst/>
          </a:prstGeom>
        </p:spPr>
      </p:pic>
      <p:sp>
        <p:nvSpPr>
          <p:cNvPr id="5" name="Title 1">
            <a:extLst>
              <a:ext uri="{FF2B5EF4-FFF2-40B4-BE49-F238E27FC236}">
                <a16:creationId xmlns:a16="http://schemas.microsoft.com/office/drawing/2014/main" id="{58025EA1-B189-08C5-F508-9348B96E1BF8}"/>
              </a:ext>
            </a:extLst>
          </p:cNvPr>
          <p:cNvSpPr txBox="1">
            <a:spLocks/>
          </p:cNvSpPr>
          <p:nvPr/>
        </p:nvSpPr>
        <p:spPr>
          <a:xfrm>
            <a:off x="0" y="2734469"/>
            <a:ext cx="9556994" cy="1073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EF7D1D"/>
                </a:solidFill>
                <a:latin typeface="Arial" panose="020B0604020202020204" pitchFamily="34" charset="0"/>
                <a:cs typeface="Arial" panose="020B0604020202020204" pitchFamily="34" charset="0"/>
              </a:rPr>
              <a:t>What does this mean for our service?</a:t>
            </a:r>
          </a:p>
        </p:txBody>
      </p:sp>
    </p:spTree>
    <p:extLst>
      <p:ext uri="{BB962C8B-B14F-4D97-AF65-F5344CB8AC3E}">
        <p14:creationId xmlns:p14="http://schemas.microsoft.com/office/powerpoint/2010/main" val="2441235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6E56-5747-5473-1F5E-2E77B363F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AABEE-EC5C-717C-FA61-04A37105A3CE}"/>
              </a:ext>
            </a:extLst>
          </p:cNvPr>
          <p:cNvSpPr>
            <a:spLocks noGrp="1"/>
          </p:cNvSpPr>
          <p:nvPr>
            <p:ph type="title"/>
          </p:nvPr>
        </p:nvSpPr>
        <p:spPr>
          <a:xfrm>
            <a:off x="257023" y="322470"/>
            <a:ext cx="11687376" cy="1101725"/>
          </a:xfrm>
        </p:spPr>
        <p:txBody>
          <a:bodyPr>
            <a:normAutofit fontScale="90000"/>
          </a:bodyPr>
          <a:lstStyle/>
          <a:p>
            <a:r>
              <a:rPr lang="en-US" sz="4000">
                <a:solidFill>
                  <a:srgbClr val="EF7D1D"/>
                </a:solidFill>
                <a:latin typeface="Arial" panose="020B0604020202020204" pitchFamily="34" charset="0"/>
                <a:cs typeface="Arial" panose="020B0604020202020204" pitchFamily="34" charset="0"/>
              </a:rPr>
              <a:t>Real Care Toolkit - 10 steps to implementation website </a:t>
            </a:r>
            <a:r>
              <a:rPr lang="en-US" sz="4000">
                <a:solidFill>
                  <a:srgbClr val="EF7D1D"/>
                </a:solidFill>
                <a:latin typeface="Arial" panose="020B0604020202020204" pitchFamily="34" charset="0"/>
                <a:cs typeface="Arial" panose="020B0604020202020204" pitchFamily="34" charset="0"/>
                <a:hlinkClick r:id="rId3"/>
              </a:rPr>
              <a:t>www.realcaretoolkit.com.au</a:t>
            </a:r>
            <a:r>
              <a:rPr lang="en-US" sz="4000">
                <a:solidFill>
                  <a:srgbClr val="EF7D1D"/>
                </a:solidFill>
                <a:latin typeface="Arial" panose="020B0604020202020204" pitchFamily="34" charset="0"/>
                <a:cs typeface="Arial" panose="020B0604020202020204" pitchFamily="34" charset="0"/>
              </a:rPr>
              <a:t> </a:t>
            </a:r>
            <a:endParaRPr lang="en-US" sz="4000" i="1">
              <a:solidFill>
                <a:srgbClr val="EF7D1D"/>
              </a:solidFill>
              <a:latin typeface="Arial" panose="020B0604020202020204" pitchFamily="34" charset="0"/>
              <a:cs typeface="Arial" panose="020B0604020202020204" pitchFamily="34" charset="0"/>
            </a:endParaRPr>
          </a:p>
        </p:txBody>
      </p:sp>
      <p:pic>
        <p:nvPicPr>
          <p:cNvPr id="4" name="Picture 3" descr="A close up of a logo&#10;&#10;Description automatically generated">
            <a:extLst>
              <a:ext uri="{FF2B5EF4-FFF2-40B4-BE49-F238E27FC236}">
                <a16:creationId xmlns:a16="http://schemas.microsoft.com/office/drawing/2014/main" id="{9EB21372-9916-2EC2-CDA1-15791B829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9E5A9BC6-0FB2-F8C2-765D-EFBFA7304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pic>
        <p:nvPicPr>
          <p:cNvPr id="5" name="Picture 4">
            <a:extLst>
              <a:ext uri="{FF2B5EF4-FFF2-40B4-BE49-F238E27FC236}">
                <a16:creationId xmlns:a16="http://schemas.microsoft.com/office/drawing/2014/main" id="{CE568DC5-6114-4B60-0D28-B0201B2EFC69}"/>
              </a:ext>
            </a:extLst>
          </p:cNvPr>
          <p:cNvPicPr>
            <a:picLocks noChangeAspect="1"/>
          </p:cNvPicPr>
          <p:nvPr/>
        </p:nvPicPr>
        <p:blipFill>
          <a:blip r:embed="rId6"/>
          <a:stretch>
            <a:fillRect/>
          </a:stretch>
        </p:blipFill>
        <p:spPr>
          <a:xfrm>
            <a:off x="504624" y="1740560"/>
            <a:ext cx="3645014" cy="4082601"/>
          </a:xfrm>
          <a:prstGeom prst="rect">
            <a:avLst/>
          </a:prstGeom>
        </p:spPr>
      </p:pic>
      <p:pic>
        <p:nvPicPr>
          <p:cNvPr id="9" name="Picture 8">
            <a:extLst>
              <a:ext uri="{FF2B5EF4-FFF2-40B4-BE49-F238E27FC236}">
                <a16:creationId xmlns:a16="http://schemas.microsoft.com/office/drawing/2014/main" id="{CC032465-D461-ECE6-E752-76AFF6FA78C9}"/>
              </a:ext>
            </a:extLst>
          </p:cNvPr>
          <p:cNvPicPr>
            <a:picLocks noChangeAspect="1"/>
          </p:cNvPicPr>
          <p:nvPr/>
        </p:nvPicPr>
        <p:blipFill>
          <a:blip r:embed="rId7"/>
          <a:stretch>
            <a:fillRect/>
          </a:stretch>
        </p:blipFill>
        <p:spPr>
          <a:xfrm>
            <a:off x="4900613" y="1742552"/>
            <a:ext cx="5924445" cy="4599914"/>
          </a:xfrm>
          <a:prstGeom prst="rect">
            <a:avLst/>
          </a:prstGeom>
        </p:spPr>
      </p:pic>
    </p:spTree>
    <p:extLst>
      <p:ext uri="{BB962C8B-B14F-4D97-AF65-F5344CB8AC3E}">
        <p14:creationId xmlns:p14="http://schemas.microsoft.com/office/powerpoint/2010/main" val="2594105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162024"/>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Helping carers to care</a:t>
            </a:r>
          </a:p>
        </p:txBody>
      </p:sp>
      <p:pic>
        <p:nvPicPr>
          <p:cNvPr id="3" name="Online Media 2" title="Trauma Informed Care for Forgotten Australians">
            <a:hlinkClick r:id="" action="ppaction://media"/>
            <a:extLst>
              <a:ext uri="{FF2B5EF4-FFF2-40B4-BE49-F238E27FC236}">
                <a16:creationId xmlns:a16="http://schemas.microsoft.com/office/drawing/2014/main" id="{E835D0B5-FF81-B950-16C0-683058B18066}"/>
              </a:ext>
            </a:extLst>
          </p:cNvPr>
          <p:cNvPicPr>
            <a:picLocks noRot="1" noChangeAspect="1"/>
          </p:cNvPicPr>
          <p:nvPr>
            <a:videoFile r:link="rId1"/>
          </p:nvPr>
        </p:nvPicPr>
        <p:blipFill>
          <a:blip r:embed="rId4"/>
          <a:stretch>
            <a:fillRect/>
          </a:stretch>
        </p:blipFill>
        <p:spPr>
          <a:xfrm>
            <a:off x="1927686" y="1235703"/>
            <a:ext cx="8336627" cy="4696691"/>
          </a:xfrm>
          <a:prstGeom prst="rect">
            <a:avLst/>
          </a:prstGeom>
        </p:spPr>
      </p:pic>
      <p:pic>
        <p:nvPicPr>
          <p:cNvPr id="5" name="Picture 4" descr="A close up of a logo&#10;&#10;Description automatically generated">
            <a:extLst>
              <a:ext uri="{FF2B5EF4-FFF2-40B4-BE49-F238E27FC236}">
                <a16:creationId xmlns:a16="http://schemas.microsoft.com/office/drawing/2014/main" id="{AA323381-CEEA-CC3D-5FA3-5ABBDB1C2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485E1189-F500-2B5A-8C30-D953560CB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36893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667000" y="222250"/>
            <a:ext cx="6629400" cy="914399"/>
          </a:xfrm>
        </p:spPr>
        <p:txBody>
          <a:bodyPr>
            <a:normAutofit/>
          </a:bodyPr>
          <a:lstStyle/>
          <a:p>
            <a:pPr algn="ctr"/>
            <a:r>
              <a:rPr lang="en-US">
                <a:solidFill>
                  <a:srgbClr val="EF7D1D"/>
                </a:solidFill>
                <a:latin typeface="Arial" panose="020B0604020202020204" pitchFamily="34" charset="0"/>
                <a:cs typeface="Arial" panose="020B0604020202020204" pitchFamily="34" charset="0"/>
              </a:rPr>
              <a:t>Overview of sessions</a:t>
            </a: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5</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
        <p:nvSpPr>
          <p:cNvPr id="14" name="Content Placeholder 13">
            <a:extLst>
              <a:ext uri="{FF2B5EF4-FFF2-40B4-BE49-F238E27FC236}">
                <a16:creationId xmlns:a16="http://schemas.microsoft.com/office/drawing/2014/main" id="{DA2E732D-64C1-0346-949E-862F2F44CF8B}"/>
              </a:ext>
            </a:extLst>
          </p:cNvPr>
          <p:cNvSpPr>
            <a:spLocks noGrp="1"/>
          </p:cNvSpPr>
          <p:nvPr>
            <p:ph idx="1"/>
          </p:nvPr>
        </p:nvSpPr>
        <p:spPr/>
        <p:txBody>
          <a:bodyPr/>
          <a:lstStyle/>
          <a:p>
            <a:pPr marL="0" marR="0" indent="0">
              <a:lnSpc>
                <a:spcPct val="107000"/>
              </a:lnSpc>
              <a:spcBef>
                <a:spcPts val="0"/>
              </a:spcBef>
              <a:spcAft>
                <a:spcPts val="0"/>
              </a:spcAft>
              <a:buNone/>
            </a:pPr>
            <a:r>
              <a:rPr lang="en-US" sz="2800" b="1">
                <a:effectLst/>
                <a:latin typeface="Calibri" panose="020F0502020204030204" pitchFamily="34" charset="0"/>
                <a:ea typeface="Calibri" panose="020F0502020204030204" pitchFamily="34" charset="0"/>
                <a:cs typeface="Times New Roman" panose="02020603050405020304" pitchFamily="18" charset="0"/>
              </a:rPr>
              <a:t>Session 2 </a:t>
            </a:r>
          </a:p>
          <a:p>
            <a:pPr marL="0" marR="0" indent="0">
              <a:lnSpc>
                <a:spcPct val="107000"/>
              </a:lnSpc>
              <a:spcBef>
                <a:spcPts val="0"/>
              </a:spcBef>
              <a:spcAft>
                <a:spcPts val="0"/>
              </a:spcAft>
              <a:buNone/>
            </a:pPr>
            <a:r>
              <a:rPr lang="en-US" sz="2800" i="1">
                <a:effectLst/>
                <a:latin typeface="Calibri" panose="020F0502020204030204" pitchFamily="34" charset="0"/>
                <a:ea typeface="Calibri" panose="020F0502020204030204" pitchFamily="34" charset="0"/>
                <a:cs typeface="Times New Roman" panose="02020603050405020304" pitchFamily="18" charset="0"/>
              </a:rPr>
              <a:t>What </a:t>
            </a:r>
            <a:r>
              <a:rPr lang="en-US" i="1">
                <a:latin typeface="Calibri" panose="020F0502020204030204" pitchFamily="34" charset="0"/>
                <a:ea typeface="Calibri" panose="020F0502020204030204" pitchFamily="34" charset="0"/>
                <a:cs typeface="Times New Roman" panose="02020603050405020304" pitchFamily="18" charset="0"/>
              </a:rPr>
              <a:t>does trauma aware, healing informed practice look like?</a:t>
            </a:r>
            <a:endParaRPr lang="en-US" sz="2800" i="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800" i="1">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pPr>
            <a:r>
              <a:rPr lang="en-US">
                <a:latin typeface="Calibri" panose="020F0502020204030204" pitchFamily="34" charset="0"/>
                <a:ea typeface="Calibri" panose="020F0502020204030204" pitchFamily="34" charset="0"/>
                <a:cs typeface="Times New Roman" panose="02020603050405020304" pitchFamily="18" charset="0"/>
              </a:rPr>
              <a:t>Practical tips</a:t>
            </a:r>
          </a:p>
          <a:p>
            <a:pPr marL="0">
              <a:lnSpc>
                <a:spcPct val="107000"/>
              </a:lnSpc>
              <a:spcBef>
                <a:spcPts val="0"/>
              </a:spcBef>
            </a:pPr>
            <a:r>
              <a:rPr lang="en-US">
                <a:latin typeface="Calibri" panose="020F0502020204030204" pitchFamily="34" charset="0"/>
                <a:ea typeface="Calibri" panose="020F0502020204030204" pitchFamily="34" charset="0"/>
                <a:cs typeface="Times New Roman" panose="02020603050405020304" pitchFamily="18" charset="0"/>
              </a:rPr>
              <a:t>Working with the team</a:t>
            </a:r>
          </a:p>
          <a:p>
            <a:pPr marL="0">
              <a:lnSpc>
                <a:spcPct val="107000"/>
              </a:lnSpc>
              <a:spcBef>
                <a:spcPts val="0"/>
              </a:spcBef>
            </a:pPr>
            <a:r>
              <a:rPr lang="en-US">
                <a:latin typeface="Calibri" panose="020F0502020204030204" pitchFamily="34" charset="0"/>
                <a:ea typeface="Calibri" panose="020F0502020204030204" pitchFamily="34" charset="0"/>
                <a:cs typeface="Times New Roman" panose="02020603050405020304" pitchFamily="18" charset="0"/>
              </a:rPr>
              <a:t>Resources available</a:t>
            </a:r>
          </a:p>
        </p:txBody>
      </p:sp>
    </p:spTree>
    <p:extLst>
      <p:ext uri="{BB962C8B-B14F-4D97-AF65-F5344CB8AC3E}">
        <p14:creationId xmlns:p14="http://schemas.microsoft.com/office/powerpoint/2010/main" val="2442182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Role of the Leaders and Champions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50</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2219346" y="1180131"/>
            <a:ext cx="7753308" cy="3046988"/>
          </a:xfrm>
          <a:prstGeom prst="rect">
            <a:avLst/>
          </a:prstGeom>
          <a:noFill/>
        </p:spPr>
        <p:txBody>
          <a:bodyPr wrap="square" rtlCol="0">
            <a:spAutoFit/>
          </a:bodyPr>
          <a:lstStyle/>
          <a:p>
            <a:pPr algn="ctr"/>
            <a:endParaRPr lang="en-US" sz="3600" dirty="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US" sz="3600" dirty="0">
              <a:latin typeface="Ariel "/>
              <a:ea typeface="Noto Serif" panose="02020600060500020200" pitchFamily="18" charset="0"/>
              <a:cs typeface="Noto Serif" panose="02020600060500020200" pitchFamily="18" charset="0"/>
            </a:endParaRPr>
          </a:p>
          <a:p>
            <a:pPr algn="ctr"/>
            <a:endParaRPr lang="en-AU" sz="2400" dirty="0">
              <a:latin typeface="Arial" panose="020B0604020202020204" pitchFamily="34" charset="0"/>
              <a:ea typeface="Noto Serif" panose="02020600060500020200" pitchFamily="18" charset="0"/>
              <a:cs typeface="Arial" panose="020B0604020202020204" pitchFamily="34" charset="0"/>
            </a:endParaRPr>
          </a:p>
          <a:p>
            <a:pPr algn="ctr"/>
            <a:r>
              <a:rPr lang="en-AU" sz="2400" dirty="0">
                <a:latin typeface="Arial" panose="020B0604020202020204" pitchFamily="34" charset="0"/>
                <a:ea typeface="Noto Serif" panose="02020600060500020200" pitchFamily="18" charset="0"/>
                <a:cs typeface="Arial" panose="020B0604020202020204" pitchFamily="34" charset="0"/>
              </a:rPr>
              <a:t>How will we champion this work?</a:t>
            </a:r>
          </a:p>
          <a:p>
            <a:pPr algn="ctr"/>
            <a:r>
              <a:rPr lang="en-AU" sz="2400" dirty="0">
                <a:latin typeface="Arial" panose="020B0604020202020204" pitchFamily="34" charset="0"/>
                <a:ea typeface="Noto Serif" panose="02020600060500020200" pitchFamily="18" charset="0"/>
                <a:cs typeface="Arial" panose="020B0604020202020204" pitchFamily="34" charset="0"/>
              </a:rPr>
              <a:t>How will we support each other?</a:t>
            </a:r>
          </a:p>
          <a:p>
            <a:pPr algn="ctr"/>
            <a:endParaRPr lang="en-AU" sz="2400" dirty="0">
              <a:latin typeface="Arial" panose="020B0604020202020204" pitchFamily="34" charset="0"/>
              <a:ea typeface="Noto Serif" panose="02020600060500020200" pitchFamily="18" charset="0"/>
              <a:cs typeface="Arial" panose="020B0604020202020204" pitchFamily="34" charset="0"/>
            </a:endParaRPr>
          </a:p>
          <a:p>
            <a:pPr algn="ctr"/>
            <a:endParaRPr lang="en-AU" sz="2400" dirty="0">
              <a:latin typeface="Arial" panose="020B0604020202020204" pitchFamily="34" charset="0"/>
              <a:ea typeface="Noto Serif" panose="02020600060500020200" pitchFamily="18" charset="0"/>
              <a:cs typeface="Arial" panose="020B0604020202020204" pitchFamily="34" charset="0"/>
            </a:endParaRPr>
          </a:p>
        </p:txBody>
      </p:sp>
    </p:spTree>
    <p:extLst>
      <p:ext uri="{BB962C8B-B14F-4D97-AF65-F5344CB8AC3E}">
        <p14:creationId xmlns:p14="http://schemas.microsoft.com/office/powerpoint/2010/main" val="2862065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What does this mean for staff?</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51</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1729489" y="1298054"/>
            <a:ext cx="7753308" cy="1938992"/>
          </a:xfrm>
          <a:prstGeom prst="rect">
            <a:avLst/>
          </a:prstGeom>
          <a:noFill/>
        </p:spPr>
        <p:txBody>
          <a:bodyPr wrap="square" rtlCol="0">
            <a:spAutoFit/>
          </a:bodyPr>
          <a:lstStyle/>
          <a:p>
            <a:pPr algn="ctr"/>
            <a:endParaRPr lang="en-US" sz="360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US" sz="3600">
              <a:latin typeface="Ariel "/>
              <a:ea typeface="Noto Serif" panose="02020600060500020200" pitchFamily="18" charset="0"/>
              <a:cs typeface="Noto Serif" panose="02020600060500020200" pitchFamily="18" charset="0"/>
            </a:endParaRPr>
          </a:p>
          <a:p>
            <a:pPr algn="ctr"/>
            <a:endParaRPr lang="en-US" sz="2400">
              <a:latin typeface="Ariel "/>
              <a:ea typeface="Noto Serif" panose="02020600060500020200" pitchFamily="18" charset="0"/>
              <a:cs typeface="Noto Serif" panose="02020600060500020200" pitchFamily="18" charset="0"/>
            </a:endParaRPr>
          </a:p>
          <a:p>
            <a:pPr algn="ctr"/>
            <a:endParaRPr lang="en-US" sz="2400">
              <a:latin typeface="Ariel "/>
              <a:ea typeface="Noto Serif" panose="02020600060500020200" pitchFamily="18" charset="0"/>
              <a:cs typeface="Noto Serif" panose="02020600060500020200" pitchFamily="18" charset="0"/>
            </a:endParaRPr>
          </a:p>
        </p:txBody>
      </p:sp>
      <p:sp>
        <p:nvSpPr>
          <p:cNvPr id="3" name="TextBox 2">
            <a:extLst>
              <a:ext uri="{FF2B5EF4-FFF2-40B4-BE49-F238E27FC236}">
                <a16:creationId xmlns:a16="http://schemas.microsoft.com/office/drawing/2014/main" id="{53BBD626-11F4-C993-8CFB-2592C06C05CE}"/>
              </a:ext>
            </a:extLst>
          </p:cNvPr>
          <p:cNvSpPr txBox="1"/>
          <p:nvPr/>
        </p:nvSpPr>
        <p:spPr>
          <a:xfrm>
            <a:off x="914400" y="1894114"/>
            <a:ext cx="10287000" cy="4431983"/>
          </a:xfrm>
          <a:prstGeom prst="rect">
            <a:avLst/>
          </a:prstGeom>
          <a:noFill/>
        </p:spPr>
        <p:txBody>
          <a:bodyPr wrap="square" rtlCol="0">
            <a:spAutoFit/>
          </a:bodyPr>
          <a:lstStyle/>
          <a:p>
            <a:pPr marL="571500" indent="-571500">
              <a:buFont typeface="Arial" panose="020B0604020202020204" pitchFamily="34" charset="0"/>
              <a:buChar char="•"/>
            </a:pPr>
            <a:r>
              <a:rPr lang="en-US" sz="4400"/>
              <a:t>Who are we going to train? And by when?</a:t>
            </a:r>
          </a:p>
          <a:p>
            <a:pPr marL="571500" indent="-571500">
              <a:buFont typeface="Arial" panose="020B0604020202020204" pitchFamily="34" charset="0"/>
              <a:buChar char="•"/>
            </a:pPr>
            <a:r>
              <a:rPr lang="en-US" sz="4400"/>
              <a:t>How do we support staff in training and implementation?</a:t>
            </a:r>
          </a:p>
          <a:p>
            <a:pPr marL="571500" indent="-571500">
              <a:buFont typeface="Arial" panose="020B0604020202020204" pitchFamily="34" charset="0"/>
              <a:buChar char="•"/>
            </a:pPr>
            <a:r>
              <a:rPr lang="en-US" sz="4400"/>
              <a:t>How will we embed this in induction?</a:t>
            </a:r>
          </a:p>
          <a:p>
            <a:pPr marL="571500" indent="-571500">
              <a:buFont typeface="Arial" panose="020B0604020202020204" pitchFamily="34" charset="0"/>
              <a:buChar char="•"/>
            </a:pPr>
            <a:r>
              <a:rPr lang="en-US" sz="4400"/>
              <a:t>How will we keep this alive in team meetings?</a:t>
            </a:r>
          </a:p>
          <a:p>
            <a:endParaRPr lang="en-US"/>
          </a:p>
        </p:txBody>
      </p:sp>
    </p:spTree>
    <p:extLst>
      <p:ext uri="{BB962C8B-B14F-4D97-AF65-F5344CB8AC3E}">
        <p14:creationId xmlns:p14="http://schemas.microsoft.com/office/powerpoint/2010/main" val="3737863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224375"/>
            <a:ext cx="9556994" cy="1073679"/>
          </a:xfrm>
        </p:spPr>
        <p:txBody>
          <a:bodyPr>
            <a:normAutofit fontScale="90000"/>
          </a:bodyPr>
          <a:lstStyle/>
          <a:p>
            <a:pPr algn="ctr"/>
            <a:r>
              <a:rPr lang="en-US" sz="4000">
                <a:solidFill>
                  <a:srgbClr val="EF7D1D"/>
                </a:solidFill>
                <a:latin typeface="Arial" panose="020B0604020202020204" pitchFamily="34" charset="0"/>
                <a:cs typeface="Arial" panose="020B0604020202020204" pitchFamily="34" charset="0"/>
              </a:rPr>
              <a:t>What does this look like for our residents/clients?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52</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8176" y="520104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2219346" y="1180131"/>
            <a:ext cx="7753308" cy="1938992"/>
          </a:xfrm>
          <a:prstGeom prst="rect">
            <a:avLst/>
          </a:prstGeom>
          <a:noFill/>
        </p:spPr>
        <p:txBody>
          <a:bodyPr wrap="square" rtlCol="0">
            <a:spAutoFit/>
          </a:bodyPr>
          <a:lstStyle/>
          <a:p>
            <a:pPr algn="ctr"/>
            <a:endParaRPr lang="en-US" sz="360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US" sz="3600">
              <a:latin typeface="Ariel "/>
              <a:ea typeface="Noto Serif" panose="02020600060500020200" pitchFamily="18" charset="0"/>
              <a:cs typeface="Noto Serif" panose="02020600060500020200" pitchFamily="18" charset="0"/>
            </a:endParaRPr>
          </a:p>
          <a:p>
            <a:pPr algn="ctr"/>
            <a:endParaRPr lang="en-US" sz="2400">
              <a:latin typeface="Ariel "/>
              <a:ea typeface="Noto Serif" panose="02020600060500020200" pitchFamily="18" charset="0"/>
              <a:cs typeface="Noto Serif" panose="02020600060500020200" pitchFamily="18" charset="0"/>
            </a:endParaRPr>
          </a:p>
          <a:p>
            <a:pPr algn="ctr"/>
            <a:endParaRPr lang="en-US" sz="2400">
              <a:latin typeface="Ariel "/>
              <a:ea typeface="Noto Serif" panose="02020600060500020200" pitchFamily="18" charset="0"/>
              <a:cs typeface="Noto Serif" panose="02020600060500020200" pitchFamily="18" charset="0"/>
            </a:endParaRPr>
          </a:p>
        </p:txBody>
      </p:sp>
      <p:grpSp>
        <p:nvGrpSpPr>
          <p:cNvPr id="5" name="Group 4">
            <a:extLst>
              <a:ext uri="{FF2B5EF4-FFF2-40B4-BE49-F238E27FC236}">
                <a16:creationId xmlns:a16="http://schemas.microsoft.com/office/drawing/2014/main" id="{02753E57-A1D3-A872-2580-CE8C348E621B}"/>
              </a:ext>
            </a:extLst>
          </p:cNvPr>
          <p:cNvGrpSpPr/>
          <p:nvPr/>
        </p:nvGrpSpPr>
        <p:grpSpPr>
          <a:xfrm>
            <a:off x="167640" y="1180131"/>
            <a:ext cx="11856720" cy="1622771"/>
            <a:chOff x="540137" y="3100662"/>
            <a:chExt cx="11314924" cy="780339"/>
          </a:xfrm>
        </p:grpSpPr>
        <p:sp>
          <p:nvSpPr>
            <p:cNvPr id="7" name="Freeform: Shape 6">
              <a:extLst>
                <a:ext uri="{FF2B5EF4-FFF2-40B4-BE49-F238E27FC236}">
                  <a16:creationId xmlns:a16="http://schemas.microsoft.com/office/drawing/2014/main" id="{F1A0C141-C27F-DDC5-7C6E-E9E1AE9E7A20}"/>
                </a:ext>
              </a:extLst>
            </p:cNvPr>
            <p:cNvSpPr/>
            <p:nvPr/>
          </p:nvSpPr>
          <p:spPr>
            <a:xfrm>
              <a:off x="540137"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0 w 1950848"/>
                <a:gd name="connsiteY5"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848" h="780339">
                  <a:moveTo>
                    <a:pt x="0" y="0"/>
                  </a:moveTo>
                  <a:lnTo>
                    <a:pt x="1560679" y="0"/>
                  </a:lnTo>
                  <a:lnTo>
                    <a:pt x="1950848" y="390170"/>
                  </a:lnTo>
                  <a:lnTo>
                    <a:pt x="1560679" y="780339"/>
                  </a:lnTo>
                  <a:lnTo>
                    <a:pt x="0" y="780339"/>
                  </a:lnTo>
                  <a:lnTo>
                    <a:pt x="0" y="0"/>
                  </a:lnTo>
                  <a:close/>
                </a:path>
              </a:pathLst>
            </a:custGeom>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85344" tIns="42672" rIns="216421" bIns="42672" numCol="1" spcCol="1270" anchor="ctr" anchorCtr="0">
              <a:noAutofit/>
            </a:bodyPr>
            <a:lstStyle/>
            <a:p>
              <a:pPr marL="0" lvl="0" indent="0" algn="ctr" defTabSz="711200">
                <a:lnSpc>
                  <a:spcPct val="90000"/>
                </a:lnSpc>
                <a:spcBef>
                  <a:spcPct val="0"/>
                </a:spcBef>
                <a:spcAft>
                  <a:spcPct val="35000"/>
                </a:spcAft>
                <a:buNone/>
              </a:pPr>
              <a:r>
                <a:rPr lang="en-US" sz="2800" kern="1200"/>
                <a:t>First contact</a:t>
              </a:r>
            </a:p>
          </p:txBody>
        </p:sp>
        <p:sp>
          <p:nvSpPr>
            <p:cNvPr id="9" name="Freeform: Shape 8">
              <a:extLst>
                <a:ext uri="{FF2B5EF4-FFF2-40B4-BE49-F238E27FC236}">
                  <a16:creationId xmlns:a16="http://schemas.microsoft.com/office/drawing/2014/main" id="{D913DD61-53C9-D1B1-9FC6-6D3D5B8EF204}"/>
                </a:ext>
              </a:extLst>
            </p:cNvPr>
            <p:cNvSpPr/>
            <p:nvPr/>
          </p:nvSpPr>
          <p:spPr>
            <a:xfrm>
              <a:off x="2100817"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390170 w 1950848"/>
                <a:gd name="connsiteY5" fmla="*/ 390170 h 780339"/>
                <a:gd name="connsiteX6" fmla="*/ 0 w 1950848"/>
                <a:gd name="connsiteY6"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48" h="780339">
                  <a:moveTo>
                    <a:pt x="0" y="0"/>
                  </a:moveTo>
                  <a:lnTo>
                    <a:pt x="1560679" y="0"/>
                  </a:lnTo>
                  <a:lnTo>
                    <a:pt x="1950848" y="390170"/>
                  </a:lnTo>
                  <a:lnTo>
                    <a:pt x="1560679" y="780339"/>
                  </a:lnTo>
                  <a:lnTo>
                    <a:pt x="0" y="780339"/>
                  </a:lnTo>
                  <a:lnTo>
                    <a:pt x="390170" y="390170"/>
                  </a:lnTo>
                  <a:lnTo>
                    <a:pt x="0" y="0"/>
                  </a:lnTo>
                  <a:close/>
                </a:path>
              </a:pathLst>
            </a:custGeom>
          </p:spPr>
          <p:style>
            <a:lnRef idx="2">
              <a:schemeClr val="lt1">
                <a:hueOff val="0"/>
                <a:satOff val="0"/>
                <a:lumOff val="0"/>
                <a:alphaOff val="0"/>
              </a:schemeClr>
            </a:lnRef>
            <a:fillRef idx="1">
              <a:schemeClr val="accent2">
                <a:shade val="50000"/>
                <a:hueOff val="-168907"/>
                <a:satOff val="2224"/>
                <a:lumOff val="13319"/>
                <a:alphaOff val="0"/>
              </a:schemeClr>
            </a:fillRef>
            <a:effectRef idx="0">
              <a:schemeClr val="accent2">
                <a:shade val="50000"/>
                <a:hueOff val="-168907"/>
                <a:satOff val="2224"/>
                <a:lumOff val="13319"/>
                <a:alphaOff val="0"/>
              </a:schemeClr>
            </a:effectRef>
            <a:fontRef idx="minor">
              <a:schemeClr val="lt1"/>
            </a:fontRef>
          </p:style>
          <p:txBody>
            <a:bodyPr spcFirstLastPara="0" vert="horz" wrap="square" lIns="454178" tIns="42672" rIns="411505" bIns="42672" numCol="1" spcCol="1270" anchor="ctr" anchorCtr="0">
              <a:noAutofit/>
            </a:bodyPr>
            <a:lstStyle/>
            <a:p>
              <a:pPr marL="0" lvl="0" indent="0" algn="ctr" defTabSz="711200">
                <a:lnSpc>
                  <a:spcPct val="90000"/>
                </a:lnSpc>
                <a:spcBef>
                  <a:spcPct val="0"/>
                </a:spcBef>
                <a:spcAft>
                  <a:spcPct val="35000"/>
                </a:spcAft>
                <a:buNone/>
              </a:pPr>
              <a:r>
                <a:rPr lang="en-US" sz="2800" kern="1200"/>
                <a:t>Intake</a:t>
              </a:r>
            </a:p>
          </p:txBody>
        </p:sp>
        <p:sp>
          <p:nvSpPr>
            <p:cNvPr id="10" name="Freeform: Shape 9">
              <a:extLst>
                <a:ext uri="{FF2B5EF4-FFF2-40B4-BE49-F238E27FC236}">
                  <a16:creationId xmlns:a16="http://schemas.microsoft.com/office/drawing/2014/main" id="{1613D868-F78F-2CC7-246F-F51C7890209F}"/>
                </a:ext>
              </a:extLst>
            </p:cNvPr>
            <p:cNvSpPr/>
            <p:nvPr/>
          </p:nvSpPr>
          <p:spPr>
            <a:xfrm>
              <a:off x="3661496"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390170 w 1950848"/>
                <a:gd name="connsiteY5" fmla="*/ 390170 h 780339"/>
                <a:gd name="connsiteX6" fmla="*/ 0 w 1950848"/>
                <a:gd name="connsiteY6"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48" h="780339">
                  <a:moveTo>
                    <a:pt x="0" y="0"/>
                  </a:moveTo>
                  <a:lnTo>
                    <a:pt x="1560679" y="0"/>
                  </a:lnTo>
                  <a:lnTo>
                    <a:pt x="1950848" y="390170"/>
                  </a:lnTo>
                  <a:lnTo>
                    <a:pt x="1560679" y="780339"/>
                  </a:lnTo>
                  <a:lnTo>
                    <a:pt x="0" y="780339"/>
                  </a:lnTo>
                  <a:lnTo>
                    <a:pt x="390170" y="390170"/>
                  </a:lnTo>
                  <a:lnTo>
                    <a:pt x="0" y="0"/>
                  </a:lnTo>
                  <a:close/>
                </a:path>
              </a:pathLst>
            </a:custGeom>
          </p:spPr>
          <p:style>
            <a:lnRef idx="2">
              <a:schemeClr val="lt1">
                <a:hueOff val="0"/>
                <a:satOff val="0"/>
                <a:lumOff val="0"/>
                <a:alphaOff val="0"/>
              </a:schemeClr>
            </a:lnRef>
            <a:fillRef idx="1">
              <a:schemeClr val="accent2">
                <a:shade val="50000"/>
                <a:hueOff val="-337813"/>
                <a:satOff val="4447"/>
                <a:lumOff val="26638"/>
                <a:alphaOff val="0"/>
              </a:schemeClr>
            </a:fillRef>
            <a:effectRef idx="0">
              <a:schemeClr val="accent2">
                <a:shade val="50000"/>
                <a:hueOff val="-337813"/>
                <a:satOff val="4447"/>
                <a:lumOff val="26638"/>
                <a:alphaOff val="0"/>
              </a:schemeClr>
            </a:effectRef>
            <a:fontRef idx="minor">
              <a:schemeClr val="lt1"/>
            </a:fontRef>
          </p:style>
          <p:txBody>
            <a:bodyPr spcFirstLastPara="0" vert="horz" wrap="square" lIns="454178" tIns="42672" rIns="411505" bIns="42672" numCol="1" spcCol="1270" anchor="ctr" anchorCtr="0">
              <a:noAutofit/>
            </a:bodyPr>
            <a:lstStyle/>
            <a:p>
              <a:pPr marL="0" lvl="0" indent="0" algn="ctr" defTabSz="711200">
                <a:lnSpc>
                  <a:spcPct val="90000"/>
                </a:lnSpc>
                <a:spcBef>
                  <a:spcPct val="0"/>
                </a:spcBef>
                <a:spcAft>
                  <a:spcPct val="35000"/>
                </a:spcAft>
                <a:buNone/>
              </a:pPr>
              <a:r>
                <a:rPr lang="en-US" sz="2800" kern="1200"/>
                <a:t>Orientation</a:t>
              </a:r>
            </a:p>
          </p:txBody>
        </p:sp>
        <p:sp>
          <p:nvSpPr>
            <p:cNvPr id="11" name="Freeform: Shape 10">
              <a:extLst>
                <a:ext uri="{FF2B5EF4-FFF2-40B4-BE49-F238E27FC236}">
                  <a16:creationId xmlns:a16="http://schemas.microsoft.com/office/drawing/2014/main" id="{45B5C2D7-3A44-7EAA-BC67-6040B4B73634}"/>
                </a:ext>
              </a:extLst>
            </p:cNvPr>
            <p:cNvSpPr/>
            <p:nvPr/>
          </p:nvSpPr>
          <p:spPr>
            <a:xfrm>
              <a:off x="5222175"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390170 w 1950848"/>
                <a:gd name="connsiteY5" fmla="*/ 390170 h 780339"/>
                <a:gd name="connsiteX6" fmla="*/ 0 w 1950848"/>
                <a:gd name="connsiteY6"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48" h="780339">
                  <a:moveTo>
                    <a:pt x="0" y="0"/>
                  </a:moveTo>
                  <a:lnTo>
                    <a:pt x="1560679" y="0"/>
                  </a:lnTo>
                  <a:lnTo>
                    <a:pt x="1950848" y="390170"/>
                  </a:lnTo>
                  <a:lnTo>
                    <a:pt x="1560679" y="780339"/>
                  </a:lnTo>
                  <a:lnTo>
                    <a:pt x="0" y="780339"/>
                  </a:lnTo>
                  <a:lnTo>
                    <a:pt x="390170" y="390170"/>
                  </a:lnTo>
                  <a:lnTo>
                    <a:pt x="0" y="0"/>
                  </a:lnTo>
                  <a:close/>
                </a:path>
              </a:pathLst>
            </a:custGeom>
          </p:spPr>
          <p:style>
            <a:lnRef idx="2">
              <a:schemeClr val="lt1">
                <a:hueOff val="0"/>
                <a:satOff val="0"/>
                <a:lumOff val="0"/>
                <a:alphaOff val="0"/>
              </a:schemeClr>
            </a:lnRef>
            <a:fillRef idx="1">
              <a:schemeClr val="accent2">
                <a:shade val="50000"/>
                <a:hueOff val="-506720"/>
                <a:satOff val="6671"/>
                <a:lumOff val="39957"/>
                <a:alphaOff val="0"/>
              </a:schemeClr>
            </a:fillRef>
            <a:effectRef idx="0">
              <a:schemeClr val="accent2">
                <a:shade val="50000"/>
                <a:hueOff val="-506720"/>
                <a:satOff val="6671"/>
                <a:lumOff val="39957"/>
                <a:alphaOff val="0"/>
              </a:schemeClr>
            </a:effectRef>
            <a:fontRef idx="minor">
              <a:schemeClr val="lt1"/>
            </a:fontRef>
          </p:style>
          <p:txBody>
            <a:bodyPr spcFirstLastPara="0" vert="horz" wrap="square" lIns="454178" tIns="42672" rIns="411505" bIns="42672" numCol="1" spcCol="1270" anchor="ctr" anchorCtr="0">
              <a:noAutofit/>
            </a:bodyPr>
            <a:lstStyle/>
            <a:p>
              <a:pPr marL="0" lvl="0" indent="0" algn="ctr" defTabSz="711200">
                <a:lnSpc>
                  <a:spcPct val="90000"/>
                </a:lnSpc>
                <a:spcBef>
                  <a:spcPct val="0"/>
                </a:spcBef>
                <a:spcAft>
                  <a:spcPct val="35000"/>
                </a:spcAft>
                <a:buNone/>
              </a:pPr>
              <a:r>
                <a:rPr lang="en-US" sz="2800" kern="1200"/>
                <a:t>Lifestyle planning</a:t>
              </a:r>
            </a:p>
          </p:txBody>
        </p:sp>
        <p:sp>
          <p:nvSpPr>
            <p:cNvPr id="12" name="Freeform: Shape 11">
              <a:extLst>
                <a:ext uri="{FF2B5EF4-FFF2-40B4-BE49-F238E27FC236}">
                  <a16:creationId xmlns:a16="http://schemas.microsoft.com/office/drawing/2014/main" id="{4450E71F-0C05-07F4-B958-CB267C84E352}"/>
                </a:ext>
              </a:extLst>
            </p:cNvPr>
            <p:cNvSpPr/>
            <p:nvPr/>
          </p:nvSpPr>
          <p:spPr>
            <a:xfrm>
              <a:off x="6782854"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390170 w 1950848"/>
                <a:gd name="connsiteY5" fmla="*/ 390170 h 780339"/>
                <a:gd name="connsiteX6" fmla="*/ 0 w 1950848"/>
                <a:gd name="connsiteY6"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48" h="780339">
                  <a:moveTo>
                    <a:pt x="0" y="0"/>
                  </a:moveTo>
                  <a:lnTo>
                    <a:pt x="1560679" y="0"/>
                  </a:lnTo>
                  <a:lnTo>
                    <a:pt x="1950848" y="390170"/>
                  </a:lnTo>
                  <a:lnTo>
                    <a:pt x="1560679" y="780339"/>
                  </a:lnTo>
                  <a:lnTo>
                    <a:pt x="0" y="780339"/>
                  </a:lnTo>
                  <a:lnTo>
                    <a:pt x="390170" y="390170"/>
                  </a:lnTo>
                  <a:lnTo>
                    <a:pt x="0" y="0"/>
                  </a:lnTo>
                  <a:close/>
                </a:path>
              </a:pathLst>
            </a:custGeom>
          </p:spPr>
          <p:style>
            <a:lnRef idx="2">
              <a:schemeClr val="lt1">
                <a:hueOff val="0"/>
                <a:satOff val="0"/>
                <a:lumOff val="0"/>
                <a:alphaOff val="0"/>
              </a:schemeClr>
            </a:lnRef>
            <a:fillRef idx="1">
              <a:schemeClr val="accent2">
                <a:shade val="50000"/>
                <a:hueOff val="-506720"/>
                <a:satOff val="6671"/>
                <a:lumOff val="39957"/>
                <a:alphaOff val="0"/>
              </a:schemeClr>
            </a:fillRef>
            <a:effectRef idx="0">
              <a:schemeClr val="accent2">
                <a:shade val="50000"/>
                <a:hueOff val="-506720"/>
                <a:satOff val="6671"/>
                <a:lumOff val="39957"/>
                <a:alphaOff val="0"/>
              </a:schemeClr>
            </a:effectRef>
            <a:fontRef idx="minor">
              <a:schemeClr val="lt1"/>
            </a:fontRef>
          </p:style>
          <p:txBody>
            <a:bodyPr spcFirstLastPara="0" vert="horz" wrap="square" lIns="454178" tIns="42672" rIns="411505" bIns="42672" numCol="1" spcCol="1270" anchor="ctr" anchorCtr="0">
              <a:noAutofit/>
            </a:bodyPr>
            <a:lstStyle/>
            <a:p>
              <a:pPr marL="0" lvl="0" indent="0" algn="ctr" defTabSz="711200">
                <a:lnSpc>
                  <a:spcPct val="90000"/>
                </a:lnSpc>
                <a:spcBef>
                  <a:spcPct val="0"/>
                </a:spcBef>
                <a:spcAft>
                  <a:spcPct val="35000"/>
                </a:spcAft>
                <a:buNone/>
              </a:pPr>
              <a:r>
                <a:rPr lang="en-US" sz="2800" kern="1200"/>
                <a:t>Day to day</a:t>
              </a:r>
            </a:p>
          </p:txBody>
        </p:sp>
        <p:sp>
          <p:nvSpPr>
            <p:cNvPr id="13" name="Freeform: Shape 12">
              <a:extLst>
                <a:ext uri="{FF2B5EF4-FFF2-40B4-BE49-F238E27FC236}">
                  <a16:creationId xmlns:a16="http://schemas.microsoft.com/office/drawing/2014/main" id="{F767DA36-B5C5-14C7-E527-14679CE4805D}"/>
                </a:ext>
              </a:extLst>
            </p:cNvPr>
            <p:cNvSpPr/>
            <p:nvPr/>
          </p:nvSpPr>
          <p:spPr>
            <a:xfrm>
              <a:off x="8343533"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390170 w 1950848"/>
                <a:gd name="connsiteY5" fmla="*/ 390170 h 780339"/>
                <a:gd name="connsiteX6" fmla="*/ 0 w 1950848"/>
                <a:gd name="connsiteY6"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48" h="780339">
                  <a:moveTo>
                    <a:pt x="0" y="0"/>
                  </a:moveTo>
                  <a:lnTo>
                    <a:pt x="1560679" y="0"/>
                  </a:lnTo>
                  <a:lnTo>
                    <a:pt x="1950848" y="390170"/>
                  </a:lnTo>
                  <a:lnTo>
                    <a:pt x="1560679" y="780339"/>
                  </a:lnTo>
                  <a:lnTo>
                    <a:pt x="0" y="780339"/>
                  </a:lnTo>
                  <a:lnTo>
                    <a:pt x="390170" y="390170"/>
                  </a:lnTo>
                  <a:lnTo>
                    <a:pt x="0" y="0"/>
                  </a:lnTo>
                  <a:close/>
                </a:path>
              </a:pathLst>
            </a:custGeom>
          </p:spPr>
          <p:style>
            <a:lnRef idx="2">
              <a:schemeClr val="lt1">
                <a:hueOff val="0"/>
                <a:satOff val="0"/>
                <a:lumOff val="0"/>
                <a:alphaOff val="0"/>
              </a:schemeClr>
            </a:lnRef>
            <a:fillRef idx="1">
              <a:schemeClr val="accent2">
                <a:shade val="50000"/>
                <a:hueOff val="-337813"/>
                <a:satOff val="4447"/>
                <a:lumOff val="26638"/>
                <a:alphaOff val="0"/>
              </a:schemeClr>
            </a:fillRef>
            <a:effectRef idx="0">
              <a:schemeClr val="accent2">
                <a:shade val="50000"/>
                <a:hueOff val="-337813"/>
                <a:satOff val="4447"/>
                <a:lumOff val="26638"/>
                <a:alphaOff val="0"/>
              </a:schemeClr>
            </a:effectRef>
            <a:fontRef idx="minor">
              <a:schemeClr val="lt1"/>
            </a:fontRef>
          </p:style>
          <p:txBody>
            <a:bodyPr spcFirstLastPara="0" vert="horz" wrap="square" lIns="454178" tIns="42672" rIns="411505" bIns="42672" numCol="1" spcCol="1270" anchor="ctr" anchorCtr="0">
              <a:noAutofit/>
            </a:bodyPr>
            <a:lstStyle/>
            <a:p>
              <a:pPr marL="0" lvl="0" indent="0" algn="ctr" defTabSz="711200">
                <a:lnSpc>
                  <a:spcPct val="90000"/>
                </a:lnSpc>
                <a:spcBef>
                  <a:spcPct val="0"/>
                </a:spcBef>
                <a:spcAft>
                  <a:spcPct val="35000"/>
                </a:spcAft>
                <a:buNone/>
              </a:pPr>
              <a:r>
                <a:rPr lang="en-US" sz="2800" kern="1200"/>
                <a:t>Clinical and other support</a:t>
              </a:r>
            </a:p>
          </p:txBody>
        </p:sp>
        <p:sp>
          <p:nvSpPr>
            <p:cNvPr id="14" name="Freeform: Shape 13">
              <a:extLst>
                <a:ext uri="{FF2B5EF4-FFF2-40B4-BE49-F238E27FC236}">
                  <a16:creationId xmlns:a16="http://schemas.microsoft.com/office/drawing/2014/main" id="{129991CD-CE95-0019-2C07-DE2D8241568A}"/>
                </a:ext>
              </a:extLst>
            </p:cNvPr>
            <p:cNvSpPr/>
            <p:nvPr/>
          </p:nvSpPr>
          <p:spPr>
            <a:xfrm>
              <a:off x="9904213" y="3100662"/>
              <a:ext cx="1950848" cy="780339"/>
            </a:xfrm>
            <a:custGeom>
              <a:avLst/>
              <a:gdLst>
                <a:gd name="connsiteX0" fmla="*/ 0 w 1950848"/>
                <a:gd name="connsiteY0" fmla="*/ 0 h 780339"/>
                <a:gd name="connsiteX1" fmla="*/ 1560679 w 1950848"/>
                <a:gd name="connsiteY1" fmla="*/ 0 h 780339"/>
                <a:gd name="connsiteX2" fmla="*/ 1950848 w 1950848"/>
                <a:gd name="connsiteY2" fmla="*/ 390170 h 780339"/>
                <a:gd name="connsiteX3" fmla="*/ 1560679 w 1950848"/>
                <a:gd name="connsiteY3" fmla="*/ 780339 h 780339"/>
                <a:gd name="connsiteX4" fmla="*/ 0 w 1950848"/>
                <a:gd name="connsiteY4" fmla="*/ 780339 h 780339"/>
                <a:gd name="connsiteX5" fmla="*/ 390170 w 1950848"/>
                <a:gd name="connsiteY5" fmla="*/ 390170 h 780339"/>
                <a:gd name="connsiteX6" fmla="*/ 0 w 1950848"/>
                <a:gd name="connsiteY6" fmla="*/ 0 h 7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48" h="780339">
                  <a:moveTo>
                    <a:pt x="0" y="0"/>
                  </a:moveTo>
                  <a:lnTo>
                    <a:pt x="1560679" y="0"/>
                  </a:lnTo>
                  <a:lnTo>
                    <a:pt x="1950848" y="390170"/>
                  </a:lnTo>
                  <a:lnTo>
                    <a:pt x="1560679" y="780339"/>
                  </a:lnTo>
                  <a:lnTo>
                    <a:pt x="0" y="780339"/>
                  </a:lnTo>
                  <a:lnTo>
                    <a:pt x="390170" y="390170"/>
                  </a:lnTo>
                  <a:lnTo>
                    <a:pt x="0" y="0"/>
                  </a:lnTo>
                  <a:close/>
                </a:path>
              </a:pathLst>
            </a:custGeom>
          </p:spPr>
          <p:style>
            <a:lnRef idx="2">
              <a:schemeClr val="lt1">
                <a:hueOff val="0"/>
                <a:satOff val="0"/>
                <a:lumOff val="0"/>
                <a:alphaOff val="0"/>
              </a:schemeClr>
            </a:lnRef>
            <a:fillRef idx="1">
              <a:schemeClr val="accent2">
                <a:shade val="50000"/>
                <a:hueOff val="-168907"/>
                <a:satOff val="2224"/>
                <a:lumOff val="13319"/>
                <a:alphaOff val="0"/>
              </a:schemeClr>
            </a:fillRef>
            <a:effectRef idx="0">
              <a:schemeClr val="accent2">
                <a:shade val="50000"/>
                <a:hueOff val="-168907"/>
                <a:satOff val="2224"/>
                <a:lumOff val="13319"/>
                <a:alphaOff val="0"/>
              </a:schemeClr>
            </a:effectRef>
            <a:fontRef idx="minor">
              <a:schemeClr val="lt1"/>
            </a:fontRef>
          </p:style>
          <p:txBody>
            <a:bodyPr spcFirstLastPara="0" vert="horz" wrap="square" lIns="454178" tIns="42672" rIns="411505" bIns="42672" numCol="1" spcCol="1270" anchor="ctr" anchorCtr="0">
              <a:noAutofit/>
            </a:bodyPr>
            <a:lstStyle/>
            <a:p>
              <a:pPr marL="0" lvl="0" indent="0" algn="ctr" defTabSz="711200">
                <a:lnSpc>
                  <a:spcPct val="90000"/>
                </a:lnSpc>
                <a:spcBef>
                  <a:spcPct val="0"/>
                </a:spcBef>
                <a:spcAft>
                  <a:spcPct val="35000"/>
                </a:spcAft>
                <a:buNone/>
              </a:pPr>
              <a:r>
                <a:rPr lang="en-US" sz="2800" kern="1200"/>
                <a:t>Family engagement</a:t>
              </a:r>
            </a:p>
          </p:txBody>
        </p:sp>
      </p:grpSp>
      <p:sp>
        <p:nvSpPr>
          <p:cNvPr id="3" name="TextBox 2">
            <a:extLst>
              <a:ext uri="{FF2B5EF4-FFF2-40B4-BE49-F238E27FC236}">
                <a16:creationId xmlns:a16="http://schemas.microsoft.com/office/drawing/2014/main" id="{0D7A5365-2337-24DA-6291-47CD4203926D}"/>
              </a:ext>
            </a:extLst>
          </p:cNvPr>
          <p:cNvSpPr txBox="1"/>
          <p:nvPr/>
        </p:nvSpPr>
        <p:spPr>
          <a:xfrm>
            <a:off x="231942" y="3053443"/>
            <a:ext cx="10806172" cy="3668032"/>
          </a:xfrm>
          <a:prstGeom prst="rect">
            <a:avLst/>
          </a:prstGeom>
          <a:noFill/>
        </p:spPr>
        <p:txBody>
          <a:bodyPr wrap="square" rtlCol="0">
            <a:spAutoFit/>
          </a:bodyPr>
          <a:lstStyle/>
          <a:p>
            <a:pPr marL="285750" indent="-285750">
              <a:buFont typeface="Arial" panose="020B0604020202020204" pitchFamily="34" charset="0"/>
              <a:buChar char="•"/>
            </a:pPr>
            <a:r>
              <a:rPr lang="en-US" sz="2800"/>
              <a:t>Information for prospective residents/clients</a:t>
            </a:r>
          </a:p>
          <a:p>
            <a:pPr marL="285750" indent="-285750">
              <a:buFont typeface="Arial" panose="020B0604020202020204" pitchFamily="34" charset="0"/>
              <a:buChar char="•"/>
            </a:pPr>
            <a:r>
              <a:rPr lang="en-US" sz="2800"/>
              <a:t>Intake questions</a:t>
            </a:r>
          </a:p>
          <a:p>
            <a:pPr marL="285750" indent="-285750">
              <a:buFont typeface="Arial" panose="020B0604020202020204" pitchFamily="34" charset="0"/>
              <a:buChar char="•"/>
            </a:pPr>
            <a:r>
              <a:rPr lang="en-US" sz="2800"/>
              <a:t>Feeling safe – what are the triggers? Choice and control </a:t>
            </a:r>
          </a:p>
          <a:p>
            <a:pPr marL="285750" indent="-285750">
              <a:buFont typeface="Arial" panose="020B0604020202020204" pitchFamily="34" charset="0"/>
              <a:buChar char="•"/>
            </a:pPr>
            <a:r>
              <a:rPr lang="en-US" sz="2800"/>
              <a:t>Connection to support services</a:t>
            </a:r>
          </a:p>
          <a:p>
            <a:pPr marL="285750" indent="-285750">
              <a:buFont typeface="Arial" panose="020B0604020202020204" pitchFamily="34" charset="0"/>
              <a:buChar char="•"/>
            </a:pPr>
            <a:r>
              <a:rPr lang="en-US" sz="2800"/>
              <a:t>Challenging behaviours/avoiding triggers</a:t>
            </a:r>
          </a:p>
          <a:p>
            <a:pPr marL="285750" indent="-285750">
              <a:buFont typeface="Arial" panose="020B0604020202020204" pitchFamily="34" charset="0"/>
              <a:buChar char="•"/>
            </a:pPr>
            <a:r>
              <a:rPr lang="en-US" sz="2800"/>
              <a:t>Days of significance</a:t>
            </a:r>
          </a:p>
          <a:p>
            <a:pPr marL="285750" indent="-285750">
              <a:buFont typeface="Arial" panose="020B0604020202020204" pitchFamily="34" charset="0"/>
              <a:buChar char="•"/>
            </a:pPr>
            <a:r>
              <a:rPr lang="en-US" sz="2800"/>
              <a:t>Dignity of risk – eg smoking</a:t>
            </a:r>
          </a:p>
          <a:p>
            <a:pPr marL="285750" indent="-285750">
              <a:buFont typeface="Arial" panose="020B0604020202020204" pitchFamily="34" charset="0"/>
              <a:buChar char="•"/>
            </a:pPr>
            <a:r>
              <a:rPr lang="en-US" sz="2800"/>
              <a:t>Visitors and strangers; sharing knowledge with care partners</a:t>
            </a:r>
          </a:p>
        </p:txBody>
      </p:sp>
    </p:spTree>
    <p:extLst>
      <p:ext uri="{BB962C8B-B14F-4D97-AF65-F5344CB8AC3E}">
        <p14:creationId xmlns:p14="http://schemas.microsoft.com/office/powerpoint/2010/main" val="77909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686A-E41B-AD4D-9933-5D612AE169C0}"/>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Likely challenges and sticking points</a:t>
            </a:r>
          </a:p>
        </p:txBody>
      </p:sp>
      <p:sp>
        <p:nvSpPr>
          <p:cNvPr id="4" name="Slide Number Placeholder 3">
            <a:extLst>
              <a:ext uri="{FF2B5EF4-FFF2-40B4-BE49-F238E27FC236}">
                <a16:creationId xmlns:a16="http://schemas.microsoft.com/office/drawing/2014/main" id="{E41E3F90-21F3-9044-911A-5952280113F3}"/>
              </a:ext>
            </a:extLst>
          </p:cNvPr>
          <p:cNvSpPr>
            <a:spLocks noGrp="1"/>
          </p:cNvSpPr>
          <p:nvPr>
            <p:ph type="sldNum" sz="quarter" idx="12"/>
          </p:nvPr>
        </p:nvSpPr>
        <p:spPr/>
        <p:txBody>
          <a:bodyPr/>
          <a:lstStyle/>
          <a:p>
            <a:fld id="{649330CA-A8AC-48B1-8AA9-672F010DCCE4}" type="slidenum">
              <a:rPr lang="en-AU" smtClean="0"/>
              <a:t>53</a:t>
            </a:fld>
            <a:endParaRPr lang="en-AU"/>
          </a:p>
        </p:txBody>
      </p:sp>
      <p:pic>
        <p:nvPicPr>
          <p:cNvPr id="6" name="Picture 5" descr="A close up of a logo&#10;&#10;Description automatically generated">
            <a:extLst>
              <a:ext uri="{FF2B5EF4-FFF2-40B4-BE49-F238E27FC236}">
                <a16:creationId xmlns:a16="http://schemas.microsoft.com/office/drawing/2014/main" id="{7BA54BD8-D8F7-4B4F-BAB2-9EB35B95C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462" y="5678857"/>
            <a:ext cx="1742035" cy="1042618"/>
          </a:xfrm>
          <a:prstGeom prst="rect">
            <a:avLst/>
          </a:prstGeom>
        </p:spPr>
      </p:pic>
      <p:sp>
        <p:nvSpPr>
          <p:cNvPr id="8" name="TextBox 7">
            <a:extLst>
              <a:ext uri="{FF2B5EF4-FFF2-40B4-BE49-F238E27FC236}">
                <a16:creationId xmlns:a16="http://schemas.microsoft.com/office/drawing/2014/main" id="{F3E7F5BC-03C8-1A4E-998F-8EFB46EC4C0A}"/>
              </a:ext>
            </a:extLst>
          </p:cNvPr>
          <p:cNvSpPr txBox="1"/>
          <p:nvPr/>
        </p:nvSpPr>
        <p:spPr>
          <a:xfrm>
            <a:off x="2219346" y="1180131"/>
            <a:ext cx="7753308" cy="3046988"/>
          </a:xfrm>
          <a:prstGeom prst="rect">
            <a:avLst/>
          </a:prstGeom>
          <a:noFill/>
        </p:spPr>
        <p:txBody>
          <a:bodyPr wrap="square" rtlCol="0">
            <a:spAutoFit/>
          </a:bodyPr>
          <a:lstStyle/>
          <a:p>
            <a:pPr algn="ctr"/>
            <a:endParaRPr lang="en-US" sz="360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US" sz="360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US" sz="2400">
              <a:latin typeface="Ariel "/>
              <a:ea typeface="Noto Serif" panose="02020600060500020200" pitchFamily="18" charset="0"/>
              <a:cs typeface="Noto Serif" panose="02020600060500020200" pitchFamily="18" charset="0"/>
            </a:endParaRPr>
          </a:p>
          <a:p>
            <a:pPr algn="ctr"/>
            <a:r>
              <a:rPr lang="en-AU" sz="2400">
                <a:latin typeface="Arial" panose="020B0604020202020204" pitchFamily="34" charset="0"/>
                <a:ea typeface="Noto Serif" panose="02020600060500020200" pitchFamily="18" charset="0"/>
                <a:cs typeface="Arial" panose="020B0604020202020204" pitchFamily="34" charset="0"/>
              </a:rPr>
              <a:t>What might get in the way? </a:t>
            </a:r>
          </a:p>
          <a:p>
            <a:pPr algn="ctr"/>
            <a:r>
              <a:rPr lang="en-AU" sz="2400">
                <a:latin typeface="Arial" panose="020B0604020202020204" pitchFamily="34" charset="0"/>
                <a:ea typeface="Noto Serif" panose="02020600060500020200" pitchFamily="18" charset="0"/>
                <a:cs typeface="Arial" panose="020B0604020202020204" pitchFamily="34" charset="0"/>
              </a:rPr>
              <a:t>Is anything stopping us from embedding this?</a:t>
            </a:r>
          </a:p>
          <a:p>
            <a:pPr algn="ctr"/>
            <a:r>
              <a:rPr lang="en-AU" sz="2400">
                <a:latin typeface="Arial" panose="020B0604020202020204" pitchFamily="34" charset="0"/>
                <a:ea typeface="Noto Serif" panose="02020600060500020200" pitchFamily="18" charset="0"/>
                <a:cs typeface="Arial" panose="020B0604020202020204" pitchFamily="34" charset="0"/>
              </a:rPr>
              <a:t>Do we need any additional support?</a:t>
            </a:r>
          </a:p>
          <a:p>
            <a:pPr algn="ctr"/>
            <a:endParaRPr lang="en-AU" sz="2400">
              <a:latin typeface="Arial" panose="020B0604020202020204" pitchFamily="34" charset="0"/>
              <a:ea typeface="Noto Serif" panose="02020600060500020200" pitchFamily="18" charset="0"/>
              <a:cs typeface="Arial" panose="020B0604020202020204" pitchFamily="34" charset="0"/>
            </a:endParaRPr>
          </a:p>
        </p:txBody>
      </p:sp>
    </p:spTree>
    <p:extLst>
      <p:ext uri="{BB962C8B-B14F-4D97-AF65-F5344CB8AC3E}">
        <p14:creationId xmlns:p14="http://schemas.microsoft.com/office/powerpoint/2010/main" val="983227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CAB27-87E9-3802-979D-F66DDC9C0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73FAF-1A1A-FBB1-1DA7-56B58475A941}"/>
              </a:ext>
            </a:extLst>
          </p:cNvPr>
          <p:cNvSpPr>
            <a:spLocks noGrp="1"/>
          </p:cNvSpPr>
          <p:nvPr>
            <p:ph type="title"/>
          </p:nvPr>
        </p:nvSpPr>
        <p:spPr>
          <a:xfrm>
            <a:off x="1317503" y="224375"/>
            <a:ext cx="9556994" cy="1073679"/>
          </a:xfrm>
        </p:spPr>
        <p:txBody>
          <a:bodyPr>
            <a:normAutofit/>
          </a:bodyPr>
          <a:lstStyle/>
          <a:p>
            <a:pPr algn="ctr"/>
            <a:r>
              <a:rPr lang="en-US" sz="4000">
                <a:solidFill>
                  <a:srgbClr val="EF7D1D"/>
                </a:solidFill>
                <a:latin typeface="Arial" panose="020B0604020202020204" pitchFamily="34" charset="0"/>
                <a:cs typeface="Arial" panose="020B0604020202020204" pitchFamily="34" charset="0"/>
              </a:rPr>
              <a:t>Resources and contacts</a:t>
            </a:r>
          </a:p>
        </p:txBody>
      </p:sp>
      <p:sp>
        <p:nvSpPr>
          <p:cNvPr id="4" name="Slide Number Placeholder 3">
            <a:extLst>
              <a:ext uri="{FF2B5EF4-FFF2-40B4-BE49-F238E27FC236}">
                <a16:creationId xmlns:a16="http://schemas.microsoft.com/office/drawing/2014/main" id="{F30A547F-7D0B-9BF4-9F53-93D4F502BD45}"/>
              </a:ext>
            </a:extLst>
          </p:cNvPr>
          <p:cNvSpPr>
            <a:spLocks noGrp="1"/>
          </p:cNvSpPr>
          <p:nvPr>
            <p:ph type="sldNum" sz="quarter" idx="12"/>
          </p:nvPr>
        </p:nvSpPr>
        <p:spPr/>
        <p:txBody>
          <a:bodyPr/>
          <a:lstStyle/>
          <a:p>
            <a:fld id="{649330CA-A8AC-48B1-8AA9-672F010DCCE4}" type="slidenum">
              <a:rPr lang="en-AU" smtClean="0"/>
              <a:t>54</a:t>
            </a:fld>
            <a:endParaRPr lang="en-AU"/>
          </a:p>
        </p:txBody>
      </p:sp>
      <p:pic>
        <p:nvPicPr>
          <p:cNvPr id="6" name="Picture 5" descr="A close up of a logo&#10;&#10;Description automatically generated">
            <a:extLst>
              <a:ext uri="{FF2B5EF4-FFF2-40B4-BE49-F238E27FC236}">
                <a16:creationId xmlns:a16="http://schemas.microsoft.com/office/drawing/2014/main" id="{A98D4571-6D5E-C414-AF95-9F0020386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757" y="224375"/>
            <a:ext cx="2221031" cy="1329300"/>
          </a:xfrm>
          <a:prstGeom prst="rect">
            <a:avLst/>
          </a:prstGeom>
        </p:spPr>
      </p:pic>
      <p:sp>
        <p:nvSpPr>
          <p:cNvPr id="8" name="TextBox 7">
            <a:extLst>
              <a:ext uri="{FF2B5EF4-FFF2-40B4-BE49-F238E27FC236}">
                <a16:creationId xmlns:a16="http://schemas.microsoft.com/office/drawing/2014/main" id="{779EBF13-6B82-AC5D-1246-A888EC647F4E}"/>
              </a:ext>
            </a:extLst>
          </p:cNvPr>
          <p:cNvSpPr txBox="1"/>
          <p:nvPr/>
        </p:nvSpPr>
        <p:spPr>
          <a:xfrm>
            <a:off x="1517905" y="678330"/>
            <a:ext cx="10416596" cy="8279190"/>
          </a:xfrm>
          <a:prstGeom prst="rect">
            <a:avLst/>
          </a:prstGeom>
          <a:noFill/>
        </p:spPr>
        <p:txBody>
          <a:bodyPr wrap="square" rtlCol="0">
            <a:spAutoFit/>
          </a:bodyPr>
          <a:lstStyle/>
          <a:p>
            <a:pPr algn="ctr"/>
            <a:endParaRPr lang="en-US" sz="3600">
              <a:latin typeface="Ariel "/>
              <a:ea typeface="Noto Serif" panose="02020600060500020200" pitchFamily="18" charset="0"/>
              <a:cs typeface="Noto Serif" panose="02020600060500020200" pitchFamily="18" charset="0"/>
            </a:endParaRPr>
          </a:p>
          <a:p>
            <a:pPr marL="0" indent="0">
              <a:buNone/>
            </a:pPr>
            <a:r>
              <a:rPr lang="en-US" sz="2600">
                <a:latin typeface="Arial" panose="020B0604020202020204" pitchFamily="34" charset="0"/>
                <a:cs typeface="Arial" panose="020B0604020202020204" pitchFamily="34" charset="0"/>
              </a:rPr>
              <a:t>Support: 		13YARN</a:t>
            </a:r>
          </a:p>
          <a:p>
            <a:pPr marL="0" indent="0">
              <a:buNone/>
            </a:pPr>
            <a:r>
              <a:rPr lang="en-US" sz="2600">
                <a:latin typeface="Arial" panose="020B0604020202020204" pitchFamily="34" charset="0"/>
                <a:cs typeface="Arial" panose="020B0604020202020204" pitchFamily="34" charset="0"/>
              </a:rPr>
              <a:t>			Lifeline 13 11 14</a:t>
            </a:r>
          </a:p>
          <a:p>
            <a:pPr marL="0" indent="0">
              <a:buNone/>
            </a:pPr>
            <a:r>
              <a:rPr lang="en-US" sz="2600">
                <a:latin typeface="Arial" panose="020B0604020202020204" pitchFamily="34" charset="0"/>
                <a:cs typeface="Arial" panose="020B0604020202020204" pitchFamily="34" charset="0"/>
              </a:rPr>
              <a:t>			EAP</a:t>
            </a:r>
          </a:p>
          <a:p>
            <a:pPr marL="0" indent="0">
              <a:buNone/>
            </a:pPr>
            <a:endParaRPr lang="en-US" sz="2600">
              <a:latin typeface="Arial" panose="020B0604020202020204" pitchFamily="34" charset="0"/>
              <a:cs typeface="Arial" panose="020B0604020202020204" pitchFamily="34" charset="0"/>
            </a:endParaRPr>
          </a:p>
          <a:p>
            <a:pPr marL="0" indent="0">
              <a:buNone/>
            </a:pPr>
            <a:r>
              <a:rPr lang="en-US" sz="26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www.realcaretoolkit.com.au</a:t>
            </a:r>
            <a:r>
              <a:rPr lang="en-US" sz="2600">
                <a:latin typeface="Arial" panose="020B0604020202020204" pitchFamily="34" charset="0"/>
                <a:cs typeface="Arial" panose="020B0604020202020204" pitchFamily="34" charset="0"/>
              </a:rPr>
              <a:t> </a:t>
            </a:r>
          </a:p>
          <a:p>
            <a:pPr marL="0" indent="0">
              <a:buNone/>
            </a:pPr>
            <a:endParaRPr lang="en-US" sz="2600">
              <a:latin typeface="Arial" panose="020B0604020202020204" pitchFamily="34" charset="0"/>
              <a:cs typeface="Arial" panose="020B0604020202020204" pitchFamily="34" charset="0"/>
            </a:endParaRPr>
          </a:p>
          <a:p>
            <a:r>
              <a:rPr lang="en-US" sz="260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Working-with-Stolen-Generations-Aged-Care-fact-sheet.pdf (healingfoundation.org.au)</a:t>
            </a:r>
            <a:endParaRPr lang="en-US" sz="2600">
              <a:latin typeface="Arial" panose="020B0604020202020204"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a:p>
            <a:r>
              <a:rPr lang="en-AU" sz="260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https://www.helpinghand.org.au/about-us/diversity-inclusion/forgotten-australians/</a:t>
            </a:r>
            <a:endParaRPr lang="en-AU" sz="2600">
              <a:latin typeface="Arial" panose="020B0604020202020204" pitchFamily="34" charset="0"/>
              <a:cs typeface="Arial" panose="020B0604020202020204" pitchFamily="34" charset="0"/>
            </a:endParaRPr>
          </a:p>
          <a:p>
            <a:endParaRPr lang="en-AU" sz="2600">
              <a:latin typeface="Arial" panose="020B0604020202020204" pitchFamily="34" charset="0"/>
              <a:cs typeface="Arial" panose="020B0604020202020204" pitchFamily="34" charset="0"/>
            </a:endParaRPr>
          </a:p>
          <a:p>
            <a:r>
              <a:rPr lang="en-AU" sz="26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clewis@helpinghand.org.au</a:t>
            </a:r>
            <a:r>
              <a:rPr lang="en-AU" sz="2600">
                <a:latin typeface="Arial" panose="020B0604020202020204" pitchFamily="34" charset="0"/>
                <a:cs typeface="Arial" panose="020B0604020202020204" pitchFamily="34" charset="0"/>
              </a:rPr>
              <a:t> – Chelsea Lewis, Helping Hand</a:t>
            </a:r>
            <a:endParaRPr lang="en-US" sz="2600">
              <a:latin typeface="Arial" panose="020B0604020202020204" pitchFamily="34" charset="0"/>
              <a:cs typeface="Arial" panose="020B0604020202020204" pitchFamily="34" charset="0"/>
            </a:endParaRPr>
          </a:p>
          <a:p>
            <a:endParaRPr lang="en-AU" sz="2600">
              <a:latin typeface="Arial" panose="020B0604020202020204" pitchFamily="34" charset="0"/>
              <a:cs typeface="Arial" panose="020B0604020202020204" pitchFamily="34" charset="0"/>
            </a:endParaRPr>
          </a:p>
          <a:p>
            <a:pPr marL="0" indent="0">
              <a:buNone/>
            </a:pPr>
            <a:endParaRPr lang="en-US" sz="4800">
              <a:latin typeface="Arial" panose="020B0604020202020204" pitchFamily="34" charset="0"/>
              <a:cs typeface="Arial" panose="020B0604020202020204" pitchFamily="34" charset="0"/>
            </a:endParaRPr>
          </a:p>
          <a:p>
            <a:pPr algn="ctr"/>
            <a:endParaRPr lang="en-US" sz="360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US" sz="2400">
              <a:latin typeface="Ariel "/>
              <a:ea typeface="Noto Serif" panose="02020600060500020200" pitchFamily="18" charset="0"/>
              <a:cs typeface="Noto Serif" panose="02020600060500020200" pitchFamily="18" charset="0"/>
            </a:endParaRPr>
          </a:p>
          <a:p>
            <a:pPr marL="571500" indent="-571500" algn="ctr">
              <a:buFont typeface="Arial" panose="020B0604020202020204" pitchFamily="34" charset="0"/>
              <a:buChar char="•"/>
            </a:pPr>
            <a:endParaRPr lang="en-AU" sz="2400">
              <a:latin typeface="Noto Serif" panose="02020600060500020200" pitchFamily="18" charset="0"/>
              <a:ea typeface="Noto Serif" panose="02020600060500020200" pitchFamily="18" charset="0"/>
              <a:cs typeface="Noto Serif" panose="02020600060500020200" pitchFamily="18" charset="0"/>
            </a:endParaRPr>
          </a:p>
        </p:txBody>
      </p:sp>
      <p:pic>
        <p:nvPicPr>
          <p:cNvPr id="3" name="Picture 2" descr="A picture containing lamp&#10;&#10;Description automatically generated">
            <a:extLst>
              <a:ext uri="{FF2B5EF4-FFF2-40B4-BE49-F238E27FC236}">
                <a16:creationId xmlns:a16="http://schemas.microsoft.com/office/drawing/2014/main" id="{D9706AEE-9613-A938-B90F-0B33E0C500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299" y="4817925"/>
            <a:ext cx="1090606" cy="1813882"/>
          </a:xfrm>
          <a:prstGeom prst="rect">
            <a:avLst/>
          </a:prstGeom>
        </p:spPr>
      </p:pic>
    </p:spTree>
    <p:extLst>
      <p:ext uri="{BB962C8B-B14F-4D97-AF65-F5344CB8AC3E}">
        <p14:creationId xmlns:p14="http://schemas.microsoft.com/office/powerpoint/2010/main" val="135183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3A1-0BFC-E549-B7FF-7313279BE56A}"/>
              </a:ext>
            </a:extLst>
          </p:cNvPr>
          <p:cNvSpPr>
            <a:spLocks noGrp="1"/>
          </p:cNvSpPr>
          <p:nvPr>
            <p:ph type="title"/>
          </p:nvPr>
        </p:nvSpPr>
        <p:spPr>
          <a:xfrm>
            <a:off x="2667000" y="222250"/>
            <a:ext cx="6629400" cy="914399"/>
          </a:xfrm>
        </p:spPr>
        <p:txBody>
          <a:bodyPr>
            <a:normAutofit/>
          </a:bodyPr>
          <a:lstStyle/>
          <a:p>
            <a:pPr algn="ctr"/>
            <a:r>
              <a:rPr lang="en-US">
                <a:solidFill>
                  <a:srgbClr val="EF7D1D"/>
                </a:solidFill>
                <a:latin typeface="Arial" panose="020B0604020202020204" pitchFamily="34" charset="0"/>
                <a:cs typeface="Arial" panose="020B0604020202020204" pitchFamily="34" charset="0"/>
              </a:rPr>
              <a:t>Overview of sessions</a:t>
            </a:r>
            <a:endParaRPr lang="en-US"/>
          </a:p>
        </p:txBody>
      </p:sp>
      <p:sp>
        <p:nvSpPr>
          <p:cNvPr id="4" name="Slide Number Placeholder 3">
            <a:extLst>
              <a:ext uri="{FF2B5EF4-FFF2-40B4-BE49-F238E27FC236}">
                <a16:creationId xmlns:a16="http://schemas.microsoft.com/office/drawing/2014/main" id="{F4E796AE-F2BD-D648-9C70-966672098FE7}"/>
              </a:ext>
            </a:extLst>
          </p:cNvPr>
          <p:cNvSpPr>
            <a:spLocks noGrp="1"/>
          </p:cNvSpPr>
          <p:nvPr>
            <p:ph type="sldNum" sz="quarter" idx="12"/>
          </p:nvPr>
        </p:nvSpPr>
        <p:spPr/>
        <p:txBody>
          <a:bodyPr/>
          <a:lstStyle/>
          <a:p>
            <a:fld id="{649330CA-A8AC-48B1-8AA9-672F010DCCE4}" type="slidenum">
              <a:rPr lang="en-AU" smtClean="0"/>
              <a:t>6</a:t>
            </a:fld>
            <a:endParaRPr lang="en-AU"/>
          </a:p>
        </p:txBody>
      </p:sp>
      <p:pic>
        <p:nvPicPr>
          <p:cNvPr id="6" name="Picture 5" descr="A close up of a logo&#10;&#10;Description automatically generated">
            <a:extLst>
              <a:ext uri="{FF2B5EF4-FFF2-40B4-BE49-F238E27FC236}">
                <a16:creationId xmlns:a16="http://schemas.microsoft.com/office/drawing/2014/main" id="{CE061983-D60F-C94F-86AA-94C659941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39A7C906-6901-A24A-819A-7B768954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
        <p:nvSpPr>
          <p:cNvPr id="14" name="Content Placeholder 13">
            <a:extLst>
              <a:ext uri="{FF2B5EF4-FFF2-40B4-BE49-F238E27FC236}">
                <a16:creationId xmlns:a16="http://schemas.microsoft.com/office/drawing/2014/main" id="{DA2E732D-64C1-0346-949E-862F2F44CF8B}"/>
              </a:ext>
            </a:extLst>
          </p:cNvPr>
          <p:cNvSpPr>
            <a:spLocks noGrp="1"/>
          </p:cNvSpPr>
          <p:nvPr>
            <p:ph idx="1"/>
          </p:nvPr>
        </p:nvSpPr>
        <p:spPr/>
        <p:txBody>
          <a:bodyPr vert="horz" lIns="91440" tIns="45720" rIns="91440" bIns="45720" rtlCol="0" anchor="t">
            <a:normAutofit/>
          </a:bodyPr>
          <a:lstStyle/>
          <a:p>
            <a:pPr marL="0" marR="0" indent="0">
              <a:lnSpc>
                <a:spcPct val="107000"/>
              </a:lnSpc>
              <a:spcBef>
                <a:spcPts val="0"/>
              </a:spcBef>
              <a:spcAft>
                <a:spcPts val="0"/>
              </a:spcAft>
              <a:buNone/>
            </a:pPr>
            <a:r>
              <a:rPr lang="en-US" sz="2800" b="1">
                <a:effectLst/>
                <a:latin typeface="Calibri" panose="020F0502020204030204" pitchFamily="34" charset="0"/>
                <a:ea typeface="Calibri" panose="020F0502020204030204" pitchFamily="34" charset="0"/>
                <a:cs typeface="Times New Roman" panose="02020603050405020304" pitchFamily="18" charset="0"/>
              </a:rPr>
              <a:t>Session 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800" i="1">
                <a:effectLst/>
                <a:latin typeface="Calibri"/>
                <a:ea typeface="Calibri"/>
                <a:cs typeface="Times New Roman"/>
              </a:rPr>
              <a:t>What does this mean for us?</a:t>
            </a:r>
          </a:p>
          <a:p>
            <a:pPr marL="0" marR="0" indent="0">
              <a:lnSpc>
                <a:spcPct val="107000"/>
              </a:lnSpc>
              <a:spcBef>
                <a:spcPts val="0"/>
              </a:spcBef>
              <a:spcAft>
                <a:spcPts val="0"/>
              </a:spcAft>
              <a:buNone/>
            </a:pPr>
            <a:endParaRPr lang="en-US" i="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a:latin typeface="Calibri"/>
                <a:ea typeface="Calibri"/>
                <a:cs typeface="Times New Roman"/>
              </a:rPr>
              <a:t>Leaders</a:t>
            </a:r>
          </a:p>
          <a:p>
            <a:pPr>
              <a:lnSpc>
                <a:spcPct val="107000"/>
              </a:lnSpc>
              <a:spcBef>
                <a:spcPts val="0"/>
              </a:spcBef>
            </a:pPr>
            <a:r>
              <a:rPr lang="en-US" sz="2800">
                <a:effectLst/>
                <a:latin typeface="Calibri"/>
                <a:ea typeface="Calibri"/>
                <a:cs typeface="Times New Roman"/>
              </a:rPr>
              <a:t>Staff</a:t>
            </a:r>
          </a:p>
          <a:p>
            <a:pPr>
              <a:lnSpc>
                <a:spcPct val="107000"/>
              </a:lnSpc>
              <a:spcBef>
                <a:spcPts val="0"/>
              </a:spcBef>
            </a:pPr>
            <a:r>
              <a:rPr lang="en-US">
                <a:latin typeface="Calibri"/>
                <a:ea typeface="Calibri"/>
                <a:cs typeface="Times New Roman"/>
              </a:rPr>
              <a:t>Residents</a:t>
            </a:r>
          </a:p>
          <a:p>
            <a:pPr>
              <a:lnSpc>
                <a:spcPct val="107000"/>
              </a:lnSpc>
              <a:spcBef>
                <a:spcPts val="0"/>
              </a:spcBef>
            </a:pPr>
            <a:r>
              <a:rPr lang="en-US" sz="2800">
                <a:effectLst/>
                <a:latin typeface="Calibri"/>
                <a:ea typeface="Calibri"/>
                <a:cs typeface="Times New Roman"/>
              </a:rPr>
              <a:t>Challenges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5967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FBF3E-9A3B-42DA-BC1B-64D91A14B5D8}"/>
              </a:ext>
            </a:extLst>
          </p:cNvPr>
          <p:cNvSpPr>
            <a:spLocks noGrp="1"/>
          </p:cNvSpPr>
          <p:nvPr>
            <p:ph idx="1"/>
          </p:nvPr>
        </p:nvSpPr>
        <p:spPr>
          <a:xfrm>
            <a:off x="585501" y="1618353"/>
            <a:ext cx="5722702" cy="4454485"/>
          </a:xfrm>
        </p:spPr>
        <p:txBody>
          <a:bodyPr>
            <a:normAutofit/>
          </a:bodyPr>
          <a:lstStyle/>
          <a:p>
            <a:pPr marL="0" indent="0">
              <a:buNone/>
            </a:pPr>
            <a:r>
              <a:rPr lang="en-US" sz="2400" b="0" i="0">
                <a:solidFill>
                  <a:srgbClr val="000000"/>
                </a:solidFill>
                <a:effectLst/>
                <a:latin typeface="Arial" panose="020B0604020202020204" pitchFamily="34" charset="0"/>
                <a:cs typeface="Arial" panose="020B0604020202020204" pitchFamily="34" charset="0"/>
              </a:rPr>
              <a:t>A human rights-based approach </a:t>
            </a:r>
          </a:p>
          <a:p>
            <a:endParaRPr lang="en-US" sz="2400">
              <a:solidFill>
                <a:srgbClr val="000000"/>
              </a:solidFill>
              <a:latin typeface="Arial" panose="020B0604020202020204" pitchFamily="34" charset="0"/>
              <a:cs typeface="Arial" panose="020B0604020202020204" pitchFamily="34" charset="0"/>
            </a:endParaRPr>
          </a:p>
          <a:p>
            <a:pPr marL="0" indent="0">
              <a:buNone/>
            </a:pPr>
            <a:r>
              <a:rPr lang="en-US" sz="2400" u="sng">
                <a:solidFill>
                  <a:srgbClr val="000000"/>
                </a:solidFill>
                <a:latin typeface="Arial" panose="020B0604020202020204" pitchFamily="34" charset="0"/>
                <a:cs typeface="Arial" panose="020B0604020202020204" pitchFamily="34" charset="0"/>
              </a:rPr>
              <a:t>Key principles</a:t>
            </a:r>
          </a:p>
          <a:p>
            <a:endParaRPr lang="en-US" sz="24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Dignity and respect</a:t>
            </a:r>
          </a:p>
          <a:p>
            <a:pPr marL="285750" indent="-28575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Autonomy and participation</a:t>
            </a:r>
          </a:p>
          <a:p>
            <a:pPr marL="285750" indent="-28575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Non-discrimination and equality</a:t>
            </a:r>
          </a:p>
          <a:p>
            <a:pPr marL="285750" indent="-28575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Safety and protection </a:t>
            </a:r>
            <a:endParaRPr lang="en-AU" sz="24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400">
                <a:solidFill>
                  <a:srgbClr val="000000"/>
                </a:solidFill>
                <a:latin typeface="Arial" panose="020B0604020202020204" pitchFamily="34" charset="0"/>
                <a:cs typeface="Arial" panose="020B0604020202020204" pitchFamily="34" charset="0"/>
              </a:rPr>
              <a:t>Quality of life </a:t>
            </a:r>
            <a:endParaRPr lang="en-US" sz="240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28576D6-346E-4A66-BC1A-FD7F89B3258A}"/>
              </a:ext>
            </a:extLst>
          </p:cNvPr>
          <p:cNvSpPr>
            <a:spLocks noGrp="1"/>
          </p:cNvSpPr>
          <p:nvPr>
            <p:ph type="sldNum" sz="quarter" idx="12"/>
          </p:nvPr>
        </p:nvSpPr>
        <p:spPr/>
        <p:txBody>
          <a:bodyPr/>
          <a:lstStyle/>
          <a:p>
            <a:fld id="{649330CA-A8AC-48B1-8AA9-672F010DCCE4}" type="slidenum">
              <a:rPr lang="en-AU" smtClean="0"/>
              <a:t>7</a:t>
            </a:fld>
            <a:endParaRPr lang="en-AU"/>
          </a:p>
        </p:txBody>
      </p:sp>
      <p:sp>
        <p:nvSpPr>
          <p:cNvPr id="7" name="Title 1">
            <a:extLst>
              <a:ext uri="{FF2B5EF4-FFF2-40B4-BE49-F238E27FC236}">
                <a16:creationId xmlns:a16="http://schemas.microsoft.com/office/drawing/2014/main" id="{8E9E0C99-625B-9149-BA69-B4C164CD542A}"/>
              </a:ext>
            </a:extLst>
          </p:cNvPr>
          <p:cNvSpPr>
            <a:spLocks noGrp="1"/>
          </p:cNvSpPr>
          <p:nvPr>
            <p:ph type="title"/>
          </p:nvPr>
        </p:nvSpPr>
        <p:spPr>
          <a:xfrm>
            <a:off x="585501" y="365980"/>
            <a:ext cx="9587767" cy="1209455"/>
          </a:xfrm>
        </p:spPr>
        <p:txBody>
          <a:bodyPr>
            <a:normAutofit/>
          </a:bodyPr>
          <a:lstStyle/>
          <a:p>
            <a:r>
              <a:rPr lang="en-US" sz="4000">
                <a:solidFill>
                  <a:srgbClr val="EF7D1D"/>
                </a:solidFill>
                <a:latin typeface="Arial" panose="020B0604020202020204" pitchFamily="34" charset="0"/>
                <a:cs typeface="Arial" panose="020B0604020202020204" pitchFamily="34" charset="0"/>
              </a:rPr>
              <a:t>Why…</a:t>
            </a:r>
            <a:br>
              <a:rPr lang="en-US" sz="4000">
                <a:solidFill>
                  <a:srgbClr val="EF7D1D"/>
                </a:solidFill>
                <a:latin typeface="Arial" panose="020B0604020202020204" pitchFamily="34" charset="0"/>
                <a:cs typeface="Arial" panose="020B0604020202020204" pitchFamily="34" charset="0"/>
              </a:rPr>
            </a:br>
            <a:r>
              <a:rPr lang="en-US" sz="4000">
                <a:solidFill>
                  <a:srgbClr val="EF7D1D"/>
                </a:solidFill>
                <a:latin typeface="Arial" panose="020B0604020202020204" pitchFamily="34" charset="0"/>
                <a:cs typeface="Arial" panose="020B0604020202020204" pitchFamily="34" charset="0"/>
              </a:rPr>
              <a:t>New Act and Strengthened Standards</a:t>
            </a:r>
            <a:endParaRPr lang="en-AU" sz="4000">
              <a:solidFill>
                <a:srgbClr val="EF7D1D"/>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81E0B9A-292F-F09F-6437-302E325E38B4}"/>
              </a:ext>
            </a:extLst>
          </p:cNvPr>
          <p:cNvPicPr>
            <a:picLocks noChangeAspect="1"/>
          </p:cNvPicPr>
          <p:nvPr/>
        </p:nvPicPr>
        <p:blipFill>
          <a:blip r:embed="rId3"/>
          <a:stretch>
            <a:fillRect/>
          </a:stretch>
        </p:blipFill>
        <p:spPr>
          <a:xfrm>
            <a:off x="5435604" y="1432806"/>
            <a:ext cx="6265333" cy="5452889"/>
          </a:xfrm>
          <a:prstGeom prst="rect">
            <a:avLst/>
          </a:prstGeom>
        </p:spPr>
      </p:pic>
      <p:pic>
        <p:nvPicPr>
          <p:cNvPr id="6" name="Picture 5" descr="A close up of a logo&#10;&#10;Description automatically generated">
            <a:extLst>
              <a:ext uri="{FF2B5EF4-FFF2-40B4-BE49-F238E27FC236}">
                <a16:creationId xmlns:a16="http://schemas.microsoft.com/office/drawing/2014/main" id="{68F0FB8D-DA66-2877-50C3-3B4C090D7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9" name="Picture 8" descr="A picture containing lamp&#10;&#10;Description automatically generated">
            <a:extLst>
              <a:ext uri="{FF2B5EF4-FFF2-40B4-BE49-F238E27FC236}">
                <a16:creationId xmlns:a16="http://schemas.microsoft.com/office/drawing/2014/main" id="{E5A641C3-E43A-B42E-6DB9-A97C153A9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387491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FBF3E-9A3B-42DA-BC1B-64D91A14B5D8}"/>
              </a:ext>
            </a:extLst>
          </p:cNvPr>
          <p:cNvSpPr>
            <a:spLocks noGrp="1"/>
          </p:cNvSpPr>
          <p:nvPr>
            <p:ph idx="1"/>
          </p:nvPr>
        </p:nvSpPr>
        <p:spPr>
          <a:xfrm>
            <a:off x="412185" y="1183171"/>
            <a:ext cx="5359965" cy="5317823"/>
          </a:xfrm>
        </p:spPr>
        <p:txBody>
          <a:bodyPr>
            <a:normAutofit/>
          </a:bodyPr>
          <a:lstStyle/>
          <a:p>
            <a:pPr marL="0" marR="0" indent="0">
              <a:lnSpc>
                <a:spcPct val="100000"/>
              </a:lnSpc>
              <a:spcBef>
                <a:spcPts val="0"/>
              </a:spcBef>
              <a:spcAft>
                <a:spcPts val="0"/>
              </a:spcAft>
              <a:buNone/>
            </a:pPr>
            <a:r>
              <a:rPr lang="en-AU" sz="1800" dirty="0">
                <a:effectLst/>
                <a:latin typeface="Arial" panose="020B0604020202020204" pitchFamily="34" charset="0"/>
                <a:ea typeface="Calibri" panose="020F0502020204030204" pitchFamily="34" charset="0"/>
                <a:cs typeface="Arial" panose="020B0604020202020204" pitchFamily="34" charset="0"/>
              </a:rPr>
              <a:t>Standard 1.  The provider implements strategies to:</a:t>
            </a:r>
            <a:br>
              <a:rPr lang="en-AU" sz="1800" dirty="0">
                <a:effectLst/>
                <a:latin typeface="Arial" panose="020B0604020202020204" pitchFamily="34" charset="0"/>
                <a:ea typeface="Calibri" panose="020F0502020204030204" pitchFamily="34" charset="0"/>
                <a:cs typeface="Arial" panose="020B0604020202020204" pitchFamily="34" charset="0"/>
              </a:rPr>
            </a:b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50000"/>
              </a:lnSpc>
              <a:spcBef>
                <a:spcPts val="0"/>
              </a:spcBef>
              <a:spcAft>
                <a:spcPts val="0"/>
              </a:spcAft>
              <a:buNone/>
            </a:pPr>
            <a:r>
              <a:rPr lang="en-AU" sz="1800" dirty="0">
                <a:effectLst/>
                <a:latin typeface="Arial" panose="020B0604020202020204" pitchFamily="34" charset="0"/>
                <a:ea typeface="Calibri" panose="020F0502020204030204" pitchFamily="34" charset="0"/>
                <a:cs typeface="Arial" panose="020B0604020202020204" pitchFamily="34" charset="0"/>
              </a:rPr>
              <a:t>a) identify the </a:t>
            </a:r>
            <a:r>
              <a:rPr lang="en-AU" sz="1800" b="1" dirty="0">
                <a:effectLst/>
                <a:latin typeface="Arial" panose="020B0604020202020204" pitchFamily="34" charset="0"/>
                <a:ea typeface="Calibri" panose="020F0502020204030204" pitchFamily="34" charset="0"/>
                <a:cs typeface="Arial" panose="020B0604020202020204" pitchFamily="34" charset="0"/>
              </a:rPr>
              <a:t>older person’s individual background, culture, diversity, beliefs and life experiences </a:t>
            </a:r>
            <a:r>
              <a:rPr lang="en-AU" sz="1800" dirty="0">
                <a:effectLst/>
                <a:latin typeface="Arial" panose="020B0604020202020204" pitchFamily="34" charset="0"/>
                <a:ea typeface="Calibri" panose="020F0502020204030204" pitchFamily="34" charset="0"/>
                <a:cs typeface="Arial" panose="020B0604020202020204" pitchFamily="34" charset="0"/>
              </a:rPr>
              <a:t>as part of assessment and planning and use this to direct the way their care and services are delivered</a:t>
            </a:r>
            <a:br>
              <a:rPr lang="en-AU" sz="1800" dirty="0">
                <a:effectLst/>
                <a:latin typeface="Arial" panose="020B0604020202020204" pitchFamily="34" charset="0"/>
                <a:ea typeface="Calibri" panose="020F0502020204030204" pitchFamily="34" charset="0"/>
                <a:cs typeface="Arial" panose="020B0604020202020204" pitchFamily="34" charset="0"/>
              </a:rPr>
            </a:b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60000"/>
              </a:lnSpc>
              <a:spcBef>
                <a:spcPts val="0"/>
              </a:spcBef>
              <a:spcAft>
                <a:spcPts val="0"/>
              </a:spcAft>
              <a:buNone/>
            </a:pPr>
            <a:r>
              <a:rPr lang="en-AU" sz="1800" dirty="0">
                <a:effectLst/>
                <a:latin typeface="Arial" panose="020B0604020202020204" pitchFamily="34" charset="0"/>
                <a:ea typeface="Calibri" panose="020F0502020204030204" pitchFamily="34" charset="0"/>
                <a:cs typeface="Arial" panose="020B0604020202020204" pitchFamily="34" charset="0"/>
              </a:rPr>
              <a:t>e) deliver care that is </a:t>
            </a:r>
            <a:r>
              <a:rPr lang="en-AU" sz="1800" b="1" dirty="0">
                <a:effectLst/>
                <a:latin typeface="Arial" panose="020B0604020202020204" pitchFamily="34" charset="0"/>
                <a:ea typeface="Calibri" panose="020F0502020204030204" pitchFamily="34" charset="0"/>
                <a:cs typeface="Arial" panose="020B0604020202020204" pitchFamily="34" charset="0"/>
              </a:rPr>
              <a:t>culturally safe,</a:t>
            </a:r>
            <a:r>
              <a:rPr lang="en-AU" sz="1800" dirty="0">
                <a:effectLst/>
                <a:latin typeface="Arial" panose="020B0604020202020204" pitchFamily="34" charset="0"/>
                <a:ea typeface="Calibri" panose="020F0502020204030204" pitchFamily="34" charset="0"/>
                <a:cs typeface="Arial" panose="020B0604020202020204" pitchFamily="34" charset="0"/>
              </a:rPr>
              <a:t> </a:t>
            </a:r>
            <a:r>
              <a:rPr lang="en-AU" sz="1800" b="1" dirty="0">
                <a:effectLst/>
                <a:latin typeface="Arial" panose="020B0604020202020204" pitchFamily="34" charset="0"/>
                <a:ea typeface="Calibri" panose="020F0502020204030204" pitchFamily="34" charset="0"/>
                <a:cs typeface="Arial" panose="020B0604020202020204" pitchFamily="34" charset="0"/>
              </a:rPr>
              <a:t>trauma aware and healing informed</a:t>
            </a:r>
            <a:r>
              <a:rPr lang="en-AU" sz="1800" dirty="0">
                <a:effectLst/>
                <a:latin typeface="Arial" panose="020B0604020202020204" pitchFamily="34" charset="0"/>
                <a:ea typeface="Calibri" panose="020F0502020204030204" pitchFamily="34" charset="0"/>
                <a:cs typeface="Arial" panose="020B0604020202020204" pitchFamily="34" charset="0"/>
              </a:rPr>
              <a:t>, in accordance with contemporary, evidence-based practice</a:t>
            </a:r>
            <a:endParaRPr lang="en-AU" sz="1800" dirty="0"/>
          </a:p>
        </p:txBody>
      </p:sp>
      <p:sp>
        <p:nvSpPr>
          <p:cNvPr id="7" name="Title 1">
            <a:extLst>
              <a:ext uri="{FF2B5EF4-FFF2-40B4-BE49-F238E27FC236}">
                <a16:creationId xmlns:a16="http://schemas.microsoft.com/office/drawing/2014/main" id="{8E9E0C99-625B-9149-BA69-B4C164CD542A}"/>
              </a:ext>
            </a:extLst>
          </p:cNvPr>
          <p:cNvSpPr>
            <a:spLocks noGrp="1"/>
          </p:cNvSpPr>
          <p:nvPr>
            <p:ph type="title"/>
          </p:nvPr>
        </p:nvSpPr>
        <p:spPr>
          <a:xfrm>
            <a:off x="288864" y="266485"/>
            <a:ext cx="8710899" cy="747356"/>
          </a:xfrm>
        </p:spPr>
        <p:txBody>
          <a:bodyPr>
            <a:normAutofit/>
          </a:bodyPr>
          <a:lstStyle/>
          <a:p>
            <a:r>
              <a:rPr lang="en-US" sz="4000">
                <a:solidFill>
                  <a:srgbClr val="EF7D1D"/>
                </a:solidFill>
                <a:latin typeface="Arial" panose="020B0604020202020204" pitchFamily="34" charset="0"/>
                <a:cs typeface="Arial" panose="020B0604020202020204" pitchFamily="34" charset="0"/>
              </a:rPr>
              <a:t>Strengthened Standards</a:t>
            </a:r>
            <a:endParaRPr lang="en-AU" sz="4000">
              <a:solidFill>
                <a:srgbClr val="EF7D1D"/>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81E0B9A-292F-F09F-6437-302E325E38B4}"/>
              </a:ext>
            </a:extLst>
          </p:cNvPr>
          <p:cNvPicPr>
            <a:picLocks noChangeAspect="1"/>
          </p:cNvPicPr>
          <p:nvPr/>
        </p:nvPicPr>
        <p:blipFill>
          <a:blip r:embed="rId3"/>
          <a:stretch>
            <a:fillRect/>
          </a:stretch>
        </p:blipFill>
        <p:spPr>
          <a:xfrm>
            <a:off x="6319777" y="335935"/>
            <a:ext cx="6464483" cy="5626215"/>
          </a:xfrm>
          <a:prstGeom prst="rect">
            <a:avLst/>
          </a:prstGeom>
        </p:spPr>
      </p:pic>
      <p:pic>
        <p:nvPicPr>
          <p:cNvPr id="6" name="Picture 5" descr="A close up of a logo&#10;&#10;Description automatically generated">
            <a:extLst>
              <a:ext uri="{FF2B5EF4-FFF2-40B4-BE49-F238E27FC236}">
                <a16:creationId xmlns:a16="http://schemas.microsoft.com/office/drawing/2014/main" id="{20C875BC-C13A-A2EA-5C47-016A1D9D1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9" name="Picture 8" descr="A picture containing lamp&#10;&#10;Description automatically generated">
            <a:extLst>
              <a:ext uri="{FF2B5EF4-FFF2-40B4-BE49-F238E27FC236}">
                <a16:creationId xmlns:a16="http://schemas.microsoft.com/office/drawing/2014/main" id="{40E9ACEC-592E-877B-ADF8-37161FF4B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67484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FBF3E-9A3B-42DA-BC1B-64D91A14B5D8}"/>
              </a:ext>
            </a:extLst>
          </p:cNvPr>
          <p:cNvSpPr>
            <a:spLocks noGrp="1"/>
          </p:cNvSpPr>
          <p:nvPr>
            <p:ph idx="1"/>
          </p:nvPr>
        </p:nvSpPr>
        <p:spPr>
          <a:xfrm>
            <a:off x="132331" y="1251007"/>
            <a:ext cx="5963669" cy="4611411"/>
          </a:xfrm>
        </p:spPr>
        <p:txBody>
          <a:bodyPr>
            <a:normAutofit fontScale="77500" lnSpcReduction="20000"/>
          </a:bodyPr>
          <a:lstStyle/>
          <a:p>
            <a:pPr marL="457200" marR="0" lvl="1" indent="0" fontAlgn="base">
              <a:lnSpc>
                <a:spcPct val="150000"/>
              </a:lnSpc>
              <a:spcAft>
                <a:spcPts val="0"/>
              </a:spcAft>
              <a:buNone/>
            </a:pPr>
            <a:r>
              <a:rPr lang="en-AU" sz="3100">
                <a:latin typeface="Arial" panose="020B0604020202020204" pitchFamily="34" charset="0"/>
                <a:cs typeface="Arial" panose="020B0604020202020204" pitchFamily="34" charset="0"/>
              </a:rPr>
              <a:t>An individual has a right to equitable access to: </a:t>
            </a:r>
            <a:r>
              <a:rPr lang="en-US" sz="3100">
                <a:latin typeface="Arial" panose="020B0604020202020204" pitchFamily="34" charset="0"/>
                <a:cs typeface="Arial" panose="020B0604020202020204" pitchFamily="34" charset="0"/>
              </a:rPr>
              <a:t>​</a:t>
            </a:r>
          </a:p>
          <a:p>
            <a:pPr marL="457200" marR="0" lvl="1" indent="0" fontAlgn="base">
              <a:lnSpc>
                <a:spcPct val="100000"/>
              </a:lnSpc>
              <a:spcAft>
                <a:spcPts val="0"/>
              </a:spcAft>
              <a:buNone/>
            </a:pPr>
            <a:endParaRPr lang="en-US" sz="3100">
              <a:latin typeface="Arial" panose="020B0604020202020204" pitchFamily="34" charset="0"/>
              <a:cs typeface="Arial" panose="020B0604020202020204" pitchFamily="34" charset="0"/>
            </a:endParaRPr>
          </a:p>
          <a:p>
            <a:pPr marL="914400" marR="0" lvl="1" indent="-457200" fontAlgn="base">
              <a:lnSpc>
                <a:spcPct val="150000"/>
              </a:lnSpc>
              <a:spcAft>
                <a:spcPts val="0"/>
              </a:spcAft>
              <a:buAutoNum type="alphaLcParenBoth"/>
            </a:pPr>
            <a:r>
              <a:rPr lang="en-AU" sz="3100">
                <a:latin typeface="Arial" panose="020B0604020202020204" pitchFamily="34" charset="0"/>
                <a:cs typeface="Arial" panose="020B0604020202020204" pitchFamily="34" charset="0"/>
              </a:rPr>
              <a:t>have the individual’s need for funded aged care services assessed, or reassessed, in a manner which is culturally safe, culturally appropriate, </a:t>
            </a:r>
            <a:r>
              <a:rPr lang="en-AU" sz="3100" b="1">
                <a:latin typeface="Arial" panose="020B0604020202020204" pitchFamily="34" charset="0"/>
                <a:cs typeface="Arial" panose="020B0604020202020204" pitchFamily="34" charset="0"/>
              </a:rPr>
              <a:t>trauma-aware and healing-informed</a:t>
            </a:r>
            <a:r>
              <a:rPr lang="en-AU" sz="31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a:t>
            </a:r>
          </a:p>
          <a:p>
            <a:pPr marL="0" marR="0" indent="0">
              <a:lnSpc>
                <a:spcPct val="150000"/>
              </a:lnSpc>
              <a:spcBef>
                <a:spcPts val="0"/>
              </a:spcBef>
              <a:spcAft>
                <a:spcPts val="0"/>
              </a:spcAft>
              <a:buNone/>
            </a:pPr>
            <a:endParaRPr lang="en-US" sz="3600">
              <a:latin typeface="Arial" panose="020B0604020202020204" pitchFamily="34" charset="0"/>
              <a:cs typeface="Arial" panose="020B0604020202020204" pitchFamily="34" charset="0"/>
            </a:endParaRPr>
          </a:p>
          <a:p>
            <a:endParaRPr lang="en-AU" sz="3600"/>
          </a:p>
        </p:txBody>
      </p:sp>
      <p:sp>
        <p:nvSpPr>
          <p:cNvPr id="7" name="Title 1">
            <a:extLst>
              <a:ext uri="{FF2B5EF4-FFF2-40B4-BE49-F238E27FC236}">
                <a16:creationId xmlns:a16="http://schemas.microsoft.com/office/drawing/2014/main" id="{8E9E0C99-625B-9149-BA69-B4C164CD542A}"/>
              </a:ext>
            </a:extLst>
          </p:cNvPr>
          <p:cNvSpPr>
            <a:spLocks noGrp="1"/>
          </p:cNvSpPr>
          <p:nvPr>
            <p:ph type="title"/>
          </p:nvPr>
        </p:nvSpPr>
        <p:spPr>
          <a:xfrm>
            <a:off x="525381" y="445533"/>
            <a:ext cx="8710899" cy="747356"/>
          </a:xfrm>
        </p:spPr>
        <p:txBody>
          <a:bodyPr>
            <a:normAutofit/>
          </a:bodyPr>
          <a:lstStyle/>
          <a:p>
            <a:r>
              <a:rPr lang="en-US" sz="4000" dirty="0">
                <a:solidFill>
                  <a:srgbClr val="EF7D1D"/>
                </a:solidFill>
                <a:latin typeface="Arial" panose="020B0604020202020204" pitchFamily="34" charset="0"/>
                <a:cs typeface="Arial" panose="020B0604020202020204" pitchFamily="34" charset="0"/>
              </a:rPr>
              <a:t>New Act</a:t>
            </a:r>
            <a:endParaRPr lang="en-AU" sz="4000" dirty="0">
              <a:solidFill>
                <a:srgbClr val="EF7D1D"/>
              </a:solidFill>
              <a:latin typeface="Arial" panose="020B0604020202020204" pitchFamily="34" charset="0"/>
              <a:cs typeface="Arial" panose="020B0604020202020204" pitchFamily="34" charset="0"/>
            </a:endParaRPr>
          </a:p>
        </p:txBody>
      </p:sp>
      <p:pic>
        <p:nvPicPr>
          <p:cNvPr id="9" name="Picture 8" descr="A person in black shirt and glasses smiling&#10;&#10;Description automatically generated">
            <a:extLst>
              <a:ext uri="{FF2B5EF4-FFF2-40B4-BE49-F238E27FC236}">
                <a16:creationId xmlns:a16="http://schemas.microsoft.com/office/drawing/2014/main" id="{F1A99DC9-7F0C-7985-DBBD-844AE19B6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641" y="1407423"/>
            <a:ext cx="5446487" cy="3630991"/>
          </a:xfrm>
          <a:prstGeom prst="rect">
            <a:avLst/>
          </a:prstGeom>
        </p:spPr>
      </p:pic>
      <p:pic>
        <p:nvPicPr>
          <p:cNvPr id="2" name="Picture 1" descr="A close up of a logo&#10;&#10;Description automatically generated">
            <a:extLst>
              <a:ext uri="{FF2B5EF4-FFF2-40B4-BE49-F238E27FC236}">
                <a16:creationId xmlns:a16="http://schemas.microsoft.com/office/drawing/2014/main" id="{AFF5779B-3388-CC7B-D41E-F686E00B1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23" y="5879646"/>
            <a:ext cx="1162353" cy="695675"/>
          </a:xfrm>
          <a:prstGeom prst="rect">
            <a:avLst/>
          </a:prstGeom>
        </p:spPr>
      </p:pic>
      <p:pic>
        <p:nvPicPr>
          <p:cNvPr id="6" name="Picture 5" descr="A picture containing lamp&#10;&#10;Description automatically generated">
            <a:extLst>
              <a:ext uri="{FF2B5EF4-FFF2-40B4-BE49-F238E27FC236}">
                <a16:creationId xmlns:a16="http://schemas.microsoft.com/office/drawing/2014/main" id="{5884FE64-463B-183D-626E-7C21D9D40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029" y="5069717"/>
            <a:ext cx="973948" cy="1619858"/>
          </a:xfrm>
          <a:prstGeom prst="rect">
            <a:avLst/>
          </a:prstGeom>
        </p:spPr>
      </p:pic>
    </p:spTree>
    <p:extLst>
      <p:ext uri="{BB962C8B-B14F-4D97-AF65-F5344CB8AC3E}">
        <p14:creationId xmlns:p14="http://schemas.microsoft.com/office/powerpoint/2010/main" val="4037133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6452</Words>
  <Application>Microsoft Office PowerPoint</Application>
  <PresentationFormat>Widescreen</PresentationFormat>
  <Paragraphs>718</Paragraphs>
  <Slides>54</Slides>
  <Notes>54</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Aptos</vt:lpstr>
      <vt:lpstr>Arial</vt:lpstr>
      <vt:lpstr>Ariel </vt:lpstr>
      <vt:lpstr>Calibri</vt:lpstr>
      <vt:lpstr>Calibri Light</vt:lpstr>
      <vt:lpstr>Helvetica Neue</vt:lpstr>
      <vt:lpstr>Noto Serif</vt:lpstr>
      <vt:lpstr>PublicSans</vt:lpstr>
      <vt:lpstr>Wingdings</vt:lpstr>
      <vt:lpstr>Office Theme</vt:lpstr>
      <vt:lpstr> Trauma informed aged care for Forgotten Australians and Care Leavers </vt:lpstr>
      <vt:lpstr>PowerPoint Presentation</vt:lpstr>
      <vt:lpstr>Welcome</vt:lpstr>
      <vt:lpstr>Overview of sessions</vt:lpstr>
      <vt:lpstr>Overview of sessions</vt:lpstr>
      <vt:lpstr>Overview of sessions</vt:lpstr>
      <vt:lpstr>Why… New Act and Strengthened Standards</vt:lpstr>
      <vt:lpstr>Strengthened Standards</vt:lpstr>
      <vt:lpstr>New Act</vt:lpstr>
      <vt:lpstr>Who are Forgotten Australians and Care Leavers?</vt:lpstr>
      <vt:lpstr>Who Are Forgotten Australians?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migrants</vt:lpstr>
      <vt:lpstr>Child migrants</vt:lpstr>
      <vt:lpstr>Experiences</vt:lpstr>
      <vt:lpstr>What are the barriers to accessing aged care?</vt:lpstr>
      <vt:lpstr>Impact of experiences in care</vt:lpstr>
      <vt:lpstr>PowerPoint Presentation</vt:lpstr>
      <vt:lpstr>What is the Real Care the Second Time Around project?</vt:lpstr>
      <vt:lpstr>Real Care the Second Time Around Project</vt:lpstr>
      <vt:lpstr>RCSTA resources</vt:lpstr>
      <vt:lpstr>Session 2  </vt:lpstr>
      <vt:lpstr>Session 2  </vt:lpstr>
      <vt:lpstr>6 trauma informed care principles</vt:lpstr>
      <vt:lpstr>Achieving safe and inclusive care</vt:lpstr>
      <vt:lpstr>Practical tips</vt:lpstr>
      <vt:lpstr>Practical tips</vt:lpstr>
      <vt:lpstr>Stolen Generations </vt:lpstr>
      <vt:lpstr>For Stolen Generations</vt:lpstr>
      <vt:lpstr>For Stolen Generations</vt:lpstr>
      <vt:lpstr>Case studies/examples from your own experience</vt:lpstr>
      <vt:lpstr>Specialisation verification</vt:lpstr>
      <vt:lpstr>Bringing trauma aware, healing informed care to life</vt:lpstr>
      <vt:lpstr>Training debriefing</vt:lpstr>
      <vt:lpstr>Teams discussions</vt:lpstr>
      <vt:lpstr>Team toolbox talk activities</vt:lpstr>
      <vt:lpstr>Team toolbox talk activities</vt:lpstr>
      <vt:lpstr>Team toolbox talk activities</vt:lpstr>
      <vt:lpstr>PowerPoint Presentation</vt:lpstr>
      <vt:lpstr>Community based care</vt:lpstr>
      <vt:lpstr>Session 3  </vt:lpstr>
      <vt:lpstr>Real Care Toolkit - 10 steps to implementation website www.realcaretoolkit.com.au </vt:lpstr>
      <vt:lpstr>Helping carers to care</vt:lpstr>
      <vt:lpstr>Role of the Leaders and Champions</vt:lpstr>
      <vt:lpstr>What does this mean for staff?</vt:lpstr>
      <vt:lpstr>What does this look like for our residents/clients?</vt:lpstr>
      <vt:lpstr>Likely challenges and sticking points</vt:lpstr>
      <vt:lpstr>Resources and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to the needs of Forgotten Australians / Care Leavers</dc:title>
  <dc:creator>meg schwarz</dc:creator>
  <cp:lastModifiedBy>Chelsea Lewis</cp:lastModifiedBy>
  <cp:revision>6</cp:revision>
  <cp:lastPrinted>2024-03-02T04:24:10Z</cp:lastPrinted>
  <dcterms:created xsi:type="dcterms:W3CDTF">2021-01-23T07:23:29Z</dcterms:created>
  <dcterms:modified xsi:type="dcterms:W3CDTF">2025-07-14T23:36:55Z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14776eb-bc73-4bd7-8f58-c5de040c0417_Enabled">
    <vt:lpwstr>true</vt:lpwstr>
  </property>
  <property fmtid="{D5CDD505-2E9C-101B-9397-08002B2CF9AE}" pid="3" name="MSIP_Label_e14776eb-bc73-4bd7-8f58-c5de040c0417_SetDate">
    <vt:lpwstr>2023-06-30T00:22:38Z</vt:lpwstr>
  </property>
  <property fmtid="{D5CDD505-2E9C-101B-9397-08002B2CF9AE}" pid="4" name="MSIP_Label_e14776eb-bc73-4bd7-8f58-c5de040c0417_Method">
    <vt:lpwstr>Standard</vt:lpwstr>
  </property>
  <property fmtid="{D5CDD505-2E9C-101B-9397-08002B2CF9AE}" pid="5" name="MSIP_Label_e14776eb-bc73-4bd7-8f58-c5de040c0417_Name">
    <vt:lpwstr>Unrestricted</vt:lpwstr>
  </property>
  <property fmtid="{D5CDD505-2E9C-101B-9397-08002B2CF9AE}" pid="6" name="MSIP_Label_e14776eb-bc73-4bd7-8f58-c5de040c0417_SiteId">
    <vt:lpwstr>2f68128a-6d83-44f4-8a4f-6d3952db241f</vt:lpwstr>
  </property>
  <property fmtid="{D5CDD505-2E9C-101B-9397-08002B2CF9AE}" pid="7" name="MSIP_Label_e14776eb-bc73-4bd7-8f58-c5de040c0417_ActionId">
    <vt:lpwstr>c7532243-a858-45c1-a421-939cb9455d80</vt:lpwstr>
  </property>
  <property fmtid="{D5CDD505-2E9C-101B-9397-08002B2CF9AE}" pid="8" name="MSIP_Label_e14776eb-bc73-4bd7-8f58-c5de040c0417_ContentBits">
    <vt:lpwstr>0</vt:lpwstr>
  </property>
</Properties>
</file>